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62" r:id="rId4"/>
    <p:sldId id="304" r:id="rId5"/>
    <p:sldId id="305" r:id="rId6"/>
    <p:sldId id="259" r:id="rId7"/>
    <p:sldId id="306" r:id="rId8"/>
    <p:sldId id="261" r:id="rId9"/>
    <p:sldId id="257" r:id="rId10"/>
    <p:sldId id="258" r:id="rId11"/>
    <p:sldId id="260" r:id="rId12"/>
    <p:sldId id="265" r:id="rId13"/>
    <p:sldId id="266" r:id="rId14"/>
    <p:sldId id="267" r:id="rId15"/>
    <p:sldId id="271" r:id="rId16"/>
    <p:sldId id="270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8" r:id="rId27"/>
    <p:sldId id="297" r:id="rId28"/>
    <p:sldId id="299" r:id="rId29"/>
    <p:sldId id="282" r:id="rId30"/>
    <p:sldId id="283" r:id="rId31"/>
    <p:sldId id="284" r:id="rId32"/>
    <p:sldId id="289" r:id="rId33"/>
    <p:sldId id="307" r:id="rId34"/>
    <p:sldId id="290" r:id="rId35"/>
    <p:sldId id="287" r:id="rId36"/>
    <p:sldId id="292" r:id="rId37"/>
    <p:sldId id="308" r:id="rId38"/>
    <p:sldId id="286" r:id="rId39"/>
    <p:sldId id="294" r:id="rId40"/>
    <p:sldId id="296" r:id="rId41"/>
    <p:sldId id="309" r:id="rId42"/>
    <p:sldId id="288" r:id="rId43"/>
    <p:sldId id="293" r:id="rId44"/>
    <p:sldId id="291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1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9803-D320-15EC-40D5-CA1616DCA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AF5E8-1890-AB73-DE21-62EDD76664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3DE6-D638-F47C-7964-0E724B2A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B816E-102F-855F-0B77-AD8F0E8FB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1488D-722C-E72E-8465-70F4C4D4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3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4EB74-5A3C-7916-CA13-6962989B5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FCD71-0E1F-BCCA-99A6-FF9AC0457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94D84-5B51-1203-7B25-04914825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ACBD9-D617-A1F1-0EEF-D0AA13585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239F8-FDB9-D5EF-AF44-1AAD4381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EEC3BB-E416-AACD-5219-F4361CB86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057B1-DD53-0723-A1F4-0C429E62E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230D6-A7A8-2A46-4B96-C8B867D9A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1EF3A6-BA43-2206-72B2-B86F2AEE4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FF034-52B8-4B1E-506C-C4E9AF637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2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71D7-B6C3-1316-B9E1-FCA9F75D3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84685-8DC2-18AE-0203-E304EF884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4D027-7C93-8193-93CA-4775DBE5D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8AA8D1-B423-1ECC-6CB8-C25B93B6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B4FB7-C790-0F1C-C5C1-1C2682B16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3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169F-C570-1110-30C2-5C0477B0C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1AD95-5E8D-66A5-BC51-EB0486DA9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4191-78C3-F7C3-3063-E45B73F02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D4AC6-7B41-8CB7-A80D-997308BE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5A54C-CCC8-E0F1-1015-0D881E4B2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2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B1A8B-8D3A-A137-0656-519766C9E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3E446-D461-D264-83F6-67580CA71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690AE-1F03-4F48-D3EB-1E548AD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60858-CCFE-E34D-417D-14F80C9E5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3138BF-C256-D841-DCA9-FD631749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70DC5-27CB-DDFE-A9DD-2140BDED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3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5B34D-7A07-BA18-A35E-7F68E9242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DC025-FD51-7FF4-885A-8451565FF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693DD-2369-C088-7FF6-39351DF32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4C9A76-6ACC-38D3-AB77-AE4F6B28F8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3C35CF-81A4-C383-3552-B8CC2EA71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2D71B7-7528-5A5D-D003-1B15B8BA3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9B02F-06B1-6A7F-103A-2F132480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4B81AB-BF9B-6BF8-7098-E49B5BA2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09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EA07-8E82-606B-C5F9-64945ED3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B2C17-E6DE-2770-167C-01B1A961F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FFF19-0D0C-6563-5396-1D62281E3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29971-77B8-527F-F16D-36FA64D73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21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202973-94C9-26FA-77A2-E883D4EA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5A57E-6A03-0CE6-D709-BA22152F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91661-7EC6-8E83-8B06-B7EBE9AF5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12369-805A-43D3-5C7B-B87D63B5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651D1-4086-DBA4-948A-F0A6A7336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C6A1E-1565-04D1-D088-B92F813E4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7540C-BD29-2711-7F6F-920A03F9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0D648-2A72-F9DB-844D-17B0CD03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66516E-42CE-A6C2-214B-012B021DF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1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BC6-BB15-C3D0-7919-FD704F7E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190D52-E99D-772C-6BD1-ACD9CA225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517EA-710D-510F-E500-58223F488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D1E9B-ED6F-D6C1-80C6-AFA9095A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F1A4D-5B31-FF30-E926-021A402F9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3C83-ABBC-4B07-DA99-D837BF54C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3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9205F-27B2-9C2D-5D12-30D328C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6F853-32A7-6943-8D63-72A177FAC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6465A-DDFA-9DDB-F9F0-6AF3F11025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DC436F-E465-4D96-9C33-4A794CEAF204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E0792-77A2-889B-1926-EEDC29870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A989C-30AE-F59C-D451-E4E0440051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DC8247-7E72-4C19-B896-E6E9263F9E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pi@teamnamepi.loca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realvnc.com/en/connect/download/view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using-javascript-mqtt-client-websockets/" TargetMode="External"/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how-to-install-mosquitto-broker-on-raspberry-pi/" TargetMode="External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eves-internet-guide.com/mqtt-websockets/" TargetMode="External"/><Relationship Id="rId2" Type="http://schemas.openxmlformats.org/officeDocument/2006/relationships/hyperlink" Target="https://randomnerdtutorials.com/how-to-install-mosquitto-broker-on-raspberry-pi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A3vmx0GaO8" TargetMode="External"/><Relationship Id="rId2" Type="http://schemas.openxmlformats.org/officeDocument/2006/relationships/hyperlink" Target="https://en.wikipedia.org/wiki/Raspberry_Pi_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qtt.org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command.org/tlcl.php" TargetMode="External"/><Relationship Id="rId2" Type="http://schemas.openxmlformats.org/officeDocument/2006/relationships/hyperlink" Target="https://www.youtube.com/watch?v=bb_ApuH15Y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-spy.co.uk/2012/06/simple-guide-to-the-rpi-gpio-header-and-pins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ojects.raspberrypi.org/en/projects/physical-computing/1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training/modules/create-iot-device-dotnet/2-construct-iot-hardwar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aspberrypihq.com/use-a-push-button-with-raspberry-pi-gpio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s://thepihut.com/blogs/raspberry-pi-tutorials/27968772-turning-on-an-led-with-your-raspberry-pis-gpio-pin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-source_hardware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itzing.org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mwcorley79/smartbulb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mailto:pi@viperpi.loca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compare.com/en/comparison/raspberrypi-models-comparison" TargetMode="External"/><Relationship Id="rId2" Type="http://schemas.openxmlformats.org/officeDocument/2006/relationships/hyperlink" Target="https://www.youtube.com/watch?v=eZ74x6dVYe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spberrypi.com/news/introducing-raspberry-pi-5/" TargetMode="External"/><Relationship Id="rId5" Type="http://schemas.openxmlformats.org/officeDocument/2006/relationships/hyperlink" Target="https://www.youtube.com/watch?v=p40OetppIDg" TargetMode="External"/><Relationship Id="rId4" Type="http://schemas.openxmlformats.org/officeDocument/2006/relationships/hyperlink" Target="https://webbylab.com/blog/arduino-vs-raspberry-pi-key-differences-comparison-table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sKaSBh1M4M4" TargetMode="External"/><Relationship Id="rId3" Type="http://schemas.openxmlformats.org/officeDocument/2006/relationships/hyperlink" Target="https://www.raspberrypi.com/for-in" TargetMode="External"/><Relationship Id="rId7" Type="http://schemas.openxmlformats.org/officeDocument/2006/relationships/hyperlink" Target="https://socialcompare.com/en/comparison/raspberrypi-models-comparison" TargetMode="External"/><Relationship Id="rId2" Type="http://schemas.openxmlformats.org/officeDocument/2006/relationships/hyperlink" Target="https://www.raspberrypi.com/for-ho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andomnerdtutorials.com/getting-started-with-raspberry-pi/" TargetMode="External"/><Relationship Id="rId5" Type="http://schemas.openxmlformats.org/officeDocument/2006/relationships/hyperlink" Target="https://www.youtube.com/watch?v=p40OetppIDg" TargetMode="External"/><Relationship Id="rId4" Type="http://schemas.openxmlformats.org/officeDocument/2006/relationships/hyperlink" Target="https://www.youtube.com/watch?v=eZ74x6dVYe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4F8C-428E-A067-EA25-4D8DCA7E1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(Raspberry) Pi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4BF8ED-B6B1-617C-567B-C6F78DAFCE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3/2/24</a:t>
            </a:r>
          </a:p>
          <a:p>
            <a:r>
              <a:rPr lang="en-US" dirty="0"/>
              <a:t>ORION </a:t>
            </a:r>
          </a:p>
        </p:txBody>
      </p:sp>
    </p:spTree>
    <p:extLst>
      <p:ext uri="{BB962C8B-B14F-4D97-AF65-F5344CB8AC3E}">
        <p14:creationId xmlns:p14="http://schemas.microsoft.com/office/powerpoint/2010/main" val="1452431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461FF-036F-8F8A-2EFE-EF03B0DC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06" y="88629"/>
            <a:ext cx="11770148" cy="524337"/>
          </a:xfrm>
        </p:spPr>
        <p:txBody>
          <a:bodyPr>
            <a:normAutofit fontScale="90000"/>
          </a:bodyPr>
          <a:lstStyle/>
          <a:p>
            <a:r>
              <a:rPr lang="en-US" dirty="0"/>
              <a:t>Write the Operating System (OS) Image to the SD card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D465E7-12AB-8978-7E5C-BEFBA3503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91" y="2132255"/>
            <a:ext cx="5657663" cy="39704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CE2BDF-6646-9FFA-B6DA-6ABE673F588B}"/>
              </a:ext>
            </a:extLst>
          </p:cNvPr>
          <p:cNvSpPr/>
          <p:nvPr/>
        </p:nvSpPr>
        <p:spPr>
          <a:xfrm rot="2639818">
            <a:off x="6111557" y="257425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29AA698-FBE4-DCF9-189B-74FF5B148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9" y="3923071"/>
            <a:ext cx="4817147" cy="2906249"/>
          </a:xfrm>
          <a:prstGeom prst="rect">
            <a:avLst/>
          </a:prstGeom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EA9E373-2B5D-C1BA-6311-3C1F3474371A}"/>
              </a:ext>
            </a:extLst>
          </p:cNvPr>
          <p:cNvSpPr/>
          <p:nvPr/>
        </p:nvSpPr>
        <p:spPr>
          <a:xfrm>
            <a:off x="9975841" y="1079124"/>
            <a:ext cx="2095313" cy="1357070"/>
          </a:xfrm>
          <a:prstGeom prst="wedgeRectCallout">
            <a:avLst>
              <a:gd name="adj1" fmla="val -152996"/>
              <a:gd name="adj2" fmla="val 9279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</a:t>
            </a:r>
            <a:r>
              <a:rPr lang="en-US" b="1" dirty="0">
                <a:solidFill>
                  <a:schemeClr val="tx1"/>
                </a:solidFill>
              </a:rPr>
              <a:t>Choose OS</a:t>
            </a:r>
            <a:r>
              <a:rPr lang="en-US" dirty="0">
                <a:solidFill>
                  <a:schemeClr val="tx1"/>
                </a:solidFill>
              </a:rPr>
              <a:t>: Select Pi OS (32 bit) with desktop env.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A6CEAA4-54FA-6EA7-EB84-BD228F63625D}"/>
              </a:ext>
            </a:extLst>
          </p:cNvPr>
          <p:cNvSpPr/>
          <p:nvPr/>
        </p:nvSpPr>
        <p:spPr>
          <a:xfrm rot="19714669">
            <a:off x="1266923" y="4935168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5FBF9838-D6D1-3F82-F055-6E852A87DA9F}"/>
              </a:ext>
            </a:extLst>
          </p:cNvPr>
          <p:cNvSpPr/>
          <p:nvPr/>
        </p:nvSpPr>
        <p:spPr>
          <a:xfrm>
            <a:off x="6658938" y="5813713"/>
            <a:ext cx="2583385" cy="953765"/>
          </a:xfrm>
          <a:prstGeom prst="wedgeRectCallout">
            <a:avLst>
              <a:gd name="adj1" fmla="val -230409"/>
              <a:gd name="adj2" fmla="val -1383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</a:t>
            </a:r>
            <a:r>
              <a:rPr lang="en-US" b="1" dirty="0">
                <a:solidFill>
                  <a:schemeClr val="tx1"/>
                </a:solidFill>
              </a:rPr>
              <a:t>Storage location</a:t>
            </a:r>
            <a:r>
              <a:rPr lang="en-US" dirty="0">
                <a:solidFill>
                  <a:schemeClr val="tx1"/>
                </a:solidFill>
              </a:rPr>
              <a:t>: Select the micro- SD card from USB reader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8D34C-EED7-93F3-7B3C-FB17ECB3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90" y="1193616"/>
            <a:ext cx="4516062" cy="315197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90EB64B-A37D-B7FA-005A-E1326CD65EC4}"/>
              </a:ext>
            </a:extLst>
          </p:cNvPr>
          <p:cNvSpPr/>
          <p:nvPr/>
        </p:nvSpPr>
        <p:spPr>
          <a:xfrm>
            <a:off x="224184" y="3147072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0AB1D230-34FD-EFF2-73FA-05BC0E88F3E2}"/>
              </a:ext>
            </a:extLst>
          </p:cNvPr>
          <p:cNvSpPr/>
          <p:nvPr/>
        </p:nvSpPr>
        <p:spPr>
          <a:xfrm>
            <a:off x="5596458" y="966113"/>
            <a:ext cx="2254712" cy="1166142"/>
          </a:xfrm>
          <a:prstGeom prst="wedgeRectCallout">
            <a:avLst>
              <a:gd name="adj1" fmla="val -160357"/>
              <a:gd name="adj2" fmla="val 1607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</a:t>
            </a:r>
            <a:r>
              <a:rPr lang="en-US" b="1" dirty="0">
                <a:solidFill>
                  <a:schemeClr val="tx1"/>
                </a:solidFill>
              </a:rPr>
              <a:t>Raspberry Pi device:</a:t>
            </a:r>
            <a:r>
              <a:rPr lang="en-US" dirty="0">
                <a:solidFill>
                  <a:schemeClr val="tx1"/>
                </a:solidFill>
              </a:rPr>
              <a:t>  select your version (Pi 3)</a:t>
            </a:r>
          </a:p>
        </p:txBody>
      </p:sp>
    </p:spTree>
    <p:extLst>
      <p:ext uri="{BB962C8B-B14F-4D97-AF65-F5344CB8AC3E}">
        <p14:creationId xmlns:p14="http://schemas.microsoft.com/office/powerpoint/2010/main" val="130511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1648A-5D97-1A49-2D5A-40B065736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8336" y="288124"/>
            <a:ext cx="8073044" cy="854075"/>
          </a:xfrm>
        </p:spPr>
        <p:txBody>
          <a:bodyPr/>
          <a:lstStyle/>
          <a:p>
            <a:r>
              <a:rPr lang="en-US" dirty="0"/>
              <a:t>Before you proceed, Make sure….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3749F-A518-8B69-4B2E-EFF6686B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67" y="1939290"/>
            <a:ext cx="6496957" cy="455358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3FE66A8-92B6-EA64-B5E5-4D9E098E48B2}"/>
              </a:ext>
            </a:extLst>
          </p:cNvPr>
          <p:cNvSpPr/>
          <p:nvPr/>
        </p:nvSpPr>
        <p:spPr>
          <a:xfrm>
            <a:off x="9393391" y="1160205"/>
            <a:ext cx="2254712" cy="1035173"/>
          </a:xfrm>
          <a:prstGeom prst="wedgeRectCallout">
            <a:avLst>
              <a:gd name="adj1" fmla="val -350400"/>
              <a:gd name="adj2" fmla="val 20797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Raspberry Pi 3 is selected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0010A94-31A2-FB54-E5E5-F67F191F1A4D}"/>
              </a:ext>
            </a:extLst>
          </p:cNvPr>
          <p:cNvSpPr/>
          <p:nvPr/>
        </p:nvSpPr>
        <p:spPr>
          <a:xfrm>
            <a:off x="9644024" y="2460329"/>
            <a:ext cx="2254712" cy="1035173"/>
          </a:xfrm>
          <a:prstGeom prst="wedgeRectCallout">
            <a:avLst>
              <a:gd name="adj1" fmla="val -293274"/>
              <a:gd name="adj2" fmla="val 863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32-bit Legacy OS w/ desktop environment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24C03A13-203A-011B-6D2D-F947BEB9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56809"/>
            <a:ext cx="1772601" cy="162098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EA43326-6F55-6774-6382-CB9506A63E72}"/>
              </a:ext>
            </a:extLst>
          </p:cNvPr>
          <p:cNvSpPr/>
          <p:nvPr/>
        </p:nvSpPr>
        <p:spPr>
          <a:xfrm>
            <a:off x="9393391" y="3951077"/>
            <a:ext cx="2254712" cy="1035173"/>
          </a:xfrm>
          <a:prstGeom prst="wedgeRectCallout">
            <a:avLst>
              <a:gd name="adj1" fmla="val -149856"/>
              <a:gd name="adj2" fmla="val -27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Make sure the micro-SD card is selected as the storage 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E591FC4-F120-4B17-118E-79E1B634692E}"/>
              </a:ext>
            </a:extLst>
          </p:cNvPr>
          <p:cNvSpPr/>
          <p:nvPr/>
        </p:nvSpPr>
        <p:spPr>
          <a:xfrm>
            <a:off x="9077507" y="5218586"/>
            <a:ext cx="2254712" cy="1274289"/>
          </a:xfrm>
          <a:prstGeom prst="wedgeRectCallout">
            <a:avLst>
              <a:gd name="adj1" fmla="val -153543"/>
              <a:gd name="adj2" fmla="val -125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* Only when 1,2, and 3 are verified, click “next” </a:t>
            </a:r>
          </a:p>
        </p:txBody>
      </p:sp>
    </p:spTree>
    <p:extLst>
      <p:ext uri="{BB962C8B-B14F-4D97-AF65-F5344CB8AC3E}">
        <p14:creationId xmlns:p14="http://schemas.microsoft.com/office/powerpoint/2010/main" val="192031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54332-D5AB-ED18-F377-12274BCB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ECCB2-F602-42C2-288F-65677E5F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BC5CD4C-A940-B906-6D59-3D3AF23D3B14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166F74C-D36F-34BA-682C-5004A042E9B5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15288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C787-DC6D-9393-B540-94F221D79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500" y="147709"/>
            <a:ext cx="9629300" cy="1325563"/>
          </a:xfrm>
        </p:spPr>
        <p:txBody>
          <a:bodyPr/>
          <a:lstStyle/>
          <a:p>
            <a:r>
              <a:rPr lang="en-US" dirty="0"/>
              <a:t>Important!  Perform the next steps with the mentor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1DED-DB71-B9C3-D2A8-68CBCCE53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606" y="1620981"/>
            <a:ext cx="4166419" cy="4338331"/>
          </a:xfrm>
        </p:spPr>
        <p:txBody>
          <a:bodyPr/>
          <a:lstStyle/>
          <a:p>
            <a:r>
              <a:rPr lang="en-US" dirty="0"/>
              <a:t>Follow the instructions as  specified, or your Raspberry Pi will not be configured properly for the “smart’ bulb project</a:t>
            </a:r>
          </a:p>
          <a:p>
            <a:endParaRPr lang="en-US" dirty="0"/>
          </a:p>
          <a:p>
            <a:r>
              <a:rPr lang="en-US" dirty="0"/>
              <a:t>Proceed to the next slide to begin </a:t>
            </a:r>
          </a:p>
        </p:txBody>
      </p:sp>
      <p:pic>
        <p:nvPicPr>
          <p:cNvPr id="4" name="Picture 3" descr="A red stop sign with a hand&#10;&#10;Description automatically generated">
            <a:extLst>
              <a:ext uri="{FF2B5EF4-FFF2-40B4-BE49-F238E27FC236}">
                <a16:creationId xmlns:a16="http://schemas.microsoft.com/office/drawing/2014/main" id="{E07B4AE6-78F2-B49F-957B-8426ADEC0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01" y="0"/>
            <a:ext cx="1772601" cy="1620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821B9-0EEA-F43C-6A1A-0FF95E57A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805" y="864159"/>
            <a:ext cx="5478787" cy="584613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1F627F7-7E60-8EE0-DC8F-6C6A4958EBE8}"/>
              </a:ext>
            </a:extLst>
          </p:cNvPr>
          <p:cNvSpPr/>
          <p:nvPr/>
        </p:nvSpPr>
        <p:spPr>
          <a:xfrm>
            <a:off x="2024880" y="5237019"/>
            <a:ext cx="856211" cy="38273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1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6BD22-0281-0A79-E5D2-10724446C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45" y="1937825"/>
            <a:ext cx="2870067" cy="26177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These settings must be as specified, or your Pi will not be properly configured for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2BFC85-DDC6-D670-DA6D-B0624FD9A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51" y="100833"/>
            <a:ext cx="5545393" cy="6656334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FB2E17-39ED-4571-FB63-65A3A2EE1558}"/>
              </a:ext>
            </a:extLst>
          </p:cNvPr>
          <p:cNvSpPr/>
          <p:nvPr/>
        </p:nvSpPr>
        <p:spPr>
          <a:xfrm>
            <a:off x="8555016" y="207808"/>
            <a:ext cx="3098115" cy="1533372"/>
          </a:xfrm>
          <a:prstGeom prst="wedgeRectCallout">
            <a:avLst>
              <a:gd name="adj1" fmla="val -154045"/>
              <a:gd name="adj2" fmla="val 2162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Specify the hostname. Use your Team name with “pi” appended. For example, Team “Viper”, would use hostname “</a:t>
            </a:r>
            <a:r>
              <a:rPr lang="en-US" dirty="0" err="1">
                <a:solidFill>
                  <a:schemeClr val="tx1"/>
                </a:solidFill>
              </a:rPr>
              <a:t>viperpi</a:t>
            </a:r>
            <a:r>
              <a:rPr lang="en-US" dirty="0">
                <a:solidFill>
                  <a:schemeClr val="tx1"/>
                </a:solidFill>
              </a:rPr>
              <a:t>” as shown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C304B84-8F89-2E72-D5FF-55D44A657A31}"/>
              </a:ext>
            </a:extLst>
          </p:cNvPr>
          <p:cNvSpPr/>
          <p:nvPr/>
        </p:nvSpPr>
        <p:spPr>
          <a:xfrm>
            <a:off x="8829244" y="2985074"/>
            <a:ext cx="2688200" cy="1171135"/>
          </a:xfrm>
          <a:prstGeom prst="wedgeRectCallout">
            <a:avLst>
              <a:gd name="adj1" fmla="val -126993"/>
              <a:gd name="adj2" fmla="val -421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Configure the WIFI settings to use the Griffiss institute Guest network.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16500A8-139C-F7AD-67FE-21AE470CE7EF}"/>
              </a:ext>
            </a:extLst>
          </p:cNvPr>
          <p:cNvSpPr/>
          <p:nvPr/>
        </p:nvSpPr>
        <p:spPr>
          <a:xfrm>
            <a:off x="8624287" y="1937825"/>
            <a:ext cx="3429168" cy="763967"/>
          </a:xfrm>
          <a:prstGeom prst="wedgeRectCallout">
            <a:avLst>
              <a:gd name="adj1" fmla="val -112039"/>
              <a:gd name="adj2" fmla="val -218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Set the username to “pi” and the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Password to “team chooses” (don’t share)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194718E-26DC-25CE-1C8A-DA881F5B29B4}"/>
              </a:ext>
            </a:extLst>
          </p:cNvPr>
          <p:cNvSpPr/>
          <p:nvPr/>
        </p:nvSpPr>
        <p:spPr>
          <a:xfrm>
            <a:off x="8759973" y="4439491"/>
            <a:ext cx="2688200" cy="1171135"/>
          </a:xfrm>
          <a:prstGeom prst="wedgeRectCallout">
            <a:avLst>
              <a:gd name="adj1" fmla="val -120499"/>
              <a:gd name="adj2" fmla="val -300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Select the country to ‘US’ and set the locale settings as illustrated</a:t>
            </a:r>
          </a:p>
        </p:txBody>
      </p:sp>
      <p:pic>
        <p:nvPicPr>
          <p:cNvPr id="12" name="Picture 11" descr="A red stop sign with a hand&#10;&#10;Description automatically generated">
            <a:extLst>
              <a:ext uri="{FF2B5EF4-FFF2-40B4-BE49-F238E27FC236}">
                <a16:creationId xmlns:a16="http://schemas.microsoft.com/office/drawing/2014/main" id="{564CA729-0C7B-80C1-066A-4D6698DB7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9" y="207808"/>
            <a:ext cx="1772601" cy="1620982"/>
          </a:xfrm>
          <a:prstGeom prst="rect">
            <a:avLst/>
          </a:prstGeom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7F648408-2E15-8AD3-ECED-FDF21DE3DE20}"/>
              </a:ext>
            </a:extLst>
          </p:cNvPr>
          <p:cNvSpPr/>
          <p:nvPr/>
        </p:nvSpPr>
        <p:spPr>
          <a:xfrm>
            <a:off x="2133600" y="5791200"/>
            <a:ext cx="1441994" cy="542096"/>
          </a:xfrm>
          <a:prstGeom prst="wedgeRectCallout">
            <a:avLst>
              <a:gd name="adj1" fmla="val 170662"/>
              <a:gd name="adj2" fmla="val 787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“Save”</a:t>
            </a:r>
          </a:p>
        </p:txBody>
      </p:sp>
    </p:spTree>
    <p:extLst>
      <p:ext uri="{BB962C8B-B14F-4D97-AF65-F5344CB8AC3E}">
        <p14:creationId xmlns:p14="http://schemas.microsoft.com/office/powerpoint/2010/main" val="335211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9BBBA-B531-6D24-4086-9A09796E9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6902-BEF9-D481-A023-41C3A005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8646E-64DB-0AC3-2492-80DDB6B5F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97167"/>
            <a:ext cx="8994058" cy="472543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C821CD4F-053B-4487-4E69-C7623C8DDD9E}"/>
              </a:ext>
            </a:extLst>
          </p:cNvPr>
          <p:cNvSpPr/>
          <p:nvPr/>
        </p:nvSpPr>
        <p:spPr>
          <a:xfrm rot="2687514">
            <a:off x="2170971" y="3475703"/>
            <a:ext cx="856211" cy="390698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A2106E7-9B18-4C20-5223-75D2E93FDFB7}"/>
              </a:ext>
            </a:extLst>
          </p:cNvPr>
          <p:cNvSpPr/>
          <p:nvPr/>
        </p:nvSpPr>
        <p:spPr>
          <a:xfrm>
            <a:off x="7358113" y="5569441"/>
            <a:ext cx="2254712" cy="1035173"/>
          </a:xfrm>
          <a:prstGeom prst="wedgeRectCallout">
            <a:avLst>
              <a:gd name="adj1" fmla="val -212600"/>
              <a:gd name="adj2" fmla="val -1672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“Edit Settings”</a:t>
            </a:r>
          </a:p>
        </p:txBody>
      </p:sp>
    </p:spTree>
    <p:extLst>
      <p:ext uri="{BB962C8B-B14F-4D97-AF65-F5344CB8AC3E}">
        <p14:creationId xmlns:p14="http://schemas.microsoft.com/office/powerpoint/2010/main" val="32626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E9EF6-02AF-573A-93AD-443AD681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16" y="365126"/>
            <a:ext cx="3189134" cy="1709480"/>
          </a:xfrm>
        </p:spPr>
        <p:txBody>
          <a:bodyPr/>
          <a:lstStyle/>
          <a:p>
            <a:r>
              <a:rPr lang="en-US" dirty="0"/>
              <a:t>Enable Secure Shell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5E245C-67F7-1C5D-C37F-CF601311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077" y="365126"/>
            <a:ext cx="4852103" cy="6169742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3357B481-DC2B-926C-A523-DCAC010AAF5F}"/>
              </a:ext>
            </a:extLst>
          </p:cNvPr>
          <p:cNvSpPr/>
          <p:nvPr/>
        </p:nvSpPr>
        <p:spPr>
          <a:xfrm>
            <a:off x="9682257" y="1710812"/>
            <a:ext cx="2254712" cy="1035173"/>
          </a:xfrm>
          <a:prstGeom prst="wedgeRectCallout">
            <a:avLst>
              <a:gd name="adj1" fmla="val -185999"/>
              <a:gd name="adj2" fmla="val -1054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“Services” Tab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9FDEE03-FB68-E1A3-E0BE-0E9247B688B6}"/>
              </a:ext>
            </a:extLst>
          </p:cNvPr>
          <p:cNvSpPr/>
          <p:nvPr/>
        </p:nvSpPr>
        <p:spPr>
          <a:xfrm>
            <a:off x="778489" y="3748222"/>
            <a:ext cx="2254712" cy="1035173"/>
          </a:xfrm>
          <a:prstGeom prst="wedgeRectCallout">
            <a:avLst>
              <a:gd name="adj1" fmla="val 124923"/>
              <a:gd name="adj2" fmla="val -22989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Choose password authentication 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74ACF2B-D03C-0000-0BC0-4A4AAF7B93A5}"/>
              </a:ext>
            </a:extLst>
          </p:cNvPr>
          <p:cNvSpPr/>
          <p:nvPr/>
        </p:nvSpPr>
        <p:spPr>
          <a:xfrm>
            <a:off x="778489" y="5690093"/>
            <a:ext cx="2254712" cy="1035173"/>
          </a:xfrm>
          <a:prstGeom prst="wedgeRectCallout">
            <a:avLst>
              <a:gd name="adj1" fmla="val 180741"/>
              <a:gd name="adj2" fmla="val 85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 Save settings </a:t>
            </a:r>
          </a:p>
        </p:txBody>
      </p:sp>
    </p:spTree>
    <p:extLst>
      <p:ext uri="{BB962C8B-B14F-4D97-AF65-F5344CB8AC3E}">
        <p14:creationId xmlns:p14="http://schemas.microsoft.com/office/powerpoint/2010/main" val="3299328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8A5CA-3A91-C1C2-2AC5-FE4FCC3B8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9CE1-587C-627A-E512-FCFFB8E7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96" y="79990"/>
            <a:ext cx="10515600" cy="824578"/>
          </a:xfrm>
        </p:spPr>
        <p:txBody>
          <a:bodyPr/>
          <a:lstStyle/>
          <a:p>
            <a:r>
              <a:rPr lang="en-US" dirty="0"/>
              <a:t>Customize the Settings: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936F3E-E0E2-A1EF-BD99-3DA5A893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78" y="972724"/>
            <a:ext cx="5224549" cy="3815408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3AD57A65-D68B-E16E-55C4-9D52ECC30D3D}"/>
              </a:ext>
            </a:extLst>
          </p:cNvPr>
          <p:cNvSpPr/>
          <p:nvPr/>
        </p:nvSpPr>
        <p:spPr>
          <a:xfrm>
            <a:off x="1688833" y="5177572"/>
            <a:ext cx="2254712" cy="1035173"/>
          </a:xfrm>
          <a:prstGeom prst="wedgeRectCallout">
            <a:avLst>
              <a:gd name="adj1" fmla="val 40686"/>
              <a:gd name="adj2" fmla="val -21057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Click “Yes”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601AED-54ED-F32A-78F4-AD4DD93E0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913" y="1788947"/>
            <a:ext cx="5397213" cy="3815408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8A020C-F5DB-754D-870A-57B1F7185AB8}"/>
              </a:ext>
            </a:extLst>
          </p:cNvPr>
          <p:cNvSpPr/>
          <p:nvPr/>
        </p:nvSpPr>
        <p:spPr>
          <a:xfrm>
            <a:off x="5321852" y="5742837"/>
            <a:ext cx="2254712" cy="1035173"/>
          </a:xfrm>
          <a:prstGeom prst="wedgeRectCallout">
            <a:avLst>
              <a:gd name="adj1" fmla="val 109150"/>
              <a:gd name="adj2" fmla="val -1697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Click “Yes” to write the operating system image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F9A9307-D105-6586-53BA-74601DDFAEB0}"/>
              </a:ext>
            </a:extLst>
          </p:cNvPr>
          <p:cNvSpPr/>
          <p:nvPr/>
        </p:nvSpPr>
        <p:spPr>
          <a:xfrm>
            <a:off x="4699819" y="4116769"/>
            <a:ext cx="1900892" cy="134272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2740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ACE05-1F90-0E00-A637-742ED9866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6" y="154439"/>
            <a:ext cx="10515600" cy="877948"/>
          </a:xfrm>
        </p:spPr>
        <p:txBody>
          <a:bodyPr>
            <a:normAutofit/>
          </a:bodyPr>
          <a:lstStyle/>
          <a:p>
            <a:r>
              <a:rPr lang="en-US" dirty="0"/>
              <a:t>Wait for the OS image to be written to SD-card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D24-9E10-9974-A96E-C924148A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2" y="1032387"/>
            <a:ext cx="5419397" cy="43002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DC9C6C-EE3A-5513-2E0C-4C79FE4DB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8400"/>
            <a:ext cx="5539703" cy="39404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A5E7E3-C01D-1FA6-4DB0-A2B2618F63D6}"/>
              </a:ext>
            </a:extLst>
          </p:cNvPr>
          <p:cNvSpPr/>
          <p:nvPr/>
        </p:nvSpPr>
        <p:spPr>
          <a:xfrm>
            <a:off x="4699563" y="4661262"/>
            <a:ext cx="1900892" cy="134272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56601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9CF86-7CE7-9723-0BFD-BC91B9168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9" y="89822"/>
            <a:ext cx="10515600" cy="1031056"/>
          </a:xfrm>
        </p:spPr>
        <p:txBody>
          <a:bodyPr/>
          <a:lstStyle/>
          <a:p>
            <a:r>
              <a:rPr lang="en-US" dirty="0"/>
              <a:t>Start an SSH session with the Raspberry 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153568-83BE-4A2C-EE2F-BAFA31D25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574" y="1374541"/>
            <a:ext cx="7369368" cy="46998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2F7AD3-F141-F143-94D9-09D37FBF7ECF}"/>
              </a:ext>
            </a:extLst>
          </p:cNvPr>
          <p:cNvSpPr txBox="1">
            <a:spLocks/>
          </p:cNvSpPr>
          <p:nvPr/>
        </p:nvSpPr>
        <p:spPr>
          <a:xfrm>
            <a:off x="225960" y="1589241"/>
            <a:ext cx="4641007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+mj-lt"/>
              <a:buAutoNum type="arabicPeriod"/>
            </a:pPr>
            <a:r>
              <a:rPr lang="en-US" sz="1800" dirty="0"/>
              <a:t>Open a new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 </a:t>
            </a:r>
            <a:r>
              <a:rPr lang="en-US" sz="1800" i="1" dirty="0" err="1">
                <a:solidFill>
                  <a:schemeClr val="accent1"/>
                </a:solidFill>
                <a:hlinkClick r:id="rId3"/>
              </a:rPr>
              <a:t>pi@teamnamepi.local</a:t>
            </a:r>
            <a:endParaRPr lang="en-US" sz="1800" i="1" dirty="0">
              <a:solidFill>
                <a:schemeClr val="accent1"/>
              </a:solidFill>
            </a:endParaRPr>
          </a:p>
          <a:p>
            <a:endParaRPr lang="en-US" sz="1800" i="1" dirty="0">
              <a:solidFill>
                <a:schemeClr val="accent1"/>
              </a:solidFill>
            </a:endParaRPr>
          </a:p>
          <a:p>
            <a:r>
              <a:rPr lang="en-US" sz="1800" i="1" dirty="0"/>
              <a:t>Replace </a:t>
            </a:r>
            <a:r>
              <a:rPr lang="en-US" sz="1800" i="1" dirty="0">
                <a:hlinkClick r:id="rId3"/>
              </a:rPr>
              <a:t>“</a:t>
            </a:r>
            <a:r>
              <a:rPr lang="en-US" sz="1800" i="1" dirty="0">
                <a:solidFill>
                  <a:schemeClr val="accent1"/>
                </a:solidFill>
                <a:hlinkClick r:id="rId3"/>
              </a:rPr>
              <a:t>teamname</a:t>
            </a:r>
            <a:r>
              <a:rPr lang="en-US" sz="1800" i="1" dirty="0">
                <a:solidFill>
                  <a:schemeClr val="accent1"/>
                </a:solidFill>
              </a:rPr>
              <a:t>” with name </a:t>
            </a:r>
            <a:r>
              <a:rPr lang="en-US" sz="1800" dirty="0"/>
              <a:t>of your Team</a:t>
            </a:r>
          </a:p>
          <a:p>
            <a:endParaRPr lang="en-US" sz="1800" i="1" dirty="0">
              <a:solidFill>
                <a:schemeClr val="accent1"/>
              </a:solidFill>
            </a:endParaRPr>
          </a:p>
          <a:p>
            <a:r>
              <a:rPr lang="en-US" sz="1800" dirty="0"/>
              <a:t>Example:  </a:t>
            </a:r>
            <a:r>
              <a:rPr lang="en-US" sz="1800" i="1" dirty="0">
                <a:solidFill>
                  <a:srgbClr val="C00000"/>
                </a:solidFill>
              </a:rPr>
              <a:t>ssh </a:t>
            </a:r>
            <a:r>
              <a:rPr lang="en-US" sz="1800" i="1" dirty="0" err="1">
                <a:solidFill>
                  <a:srgbClr val="C00000"/>
                </a:solidFill>
              </a:rPr>
              <a:t>pi@viperpi.local</a:t>
            </a:r>
            <a:r>
              <a:rPr lang="en-US" sz="1800" i="1" dirty="0">
                <a:solidFill>
                  <a:srgbClr val="C00000"/>
                </a:solidFill>
              </a:rPr>
              <a:t>  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055A1F-4F55-BC24-3986-6827574127E6}"/>
              </a:ext>
            </a:extLst>
          </p:cNvPr>
          <p:cNvCxnSpPr/>
          <p:nvPr/>
        </p:nvCxnSpPr>
        <p:spPr>
          <a:xfrm flipV="1">
            <a:off x="2734887" y="1936865"/>
            <a:ext cx="3025833" cy="5652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FB91ED-7DB6-A19C-7A30-61C47CE26C64}"/>
              </a:ext>
            </a:extLst>
          </p:cNvPr>
          <p:cNvCxnSpPr>
            <a:cxnSpLocks/>
          </p:cNvCxnSpPr>
          <p:nvPr/>
        </p:nvCxnSpPr>
        <p:spPr>
          <a:xfrm flipV="1">
            <a:off x="2959510" y="2620297"/>
            <a:ext cx="6803922" cy="13662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2D2A5E-9726-0147-46AE-EA75DB2B65C4}"/>
              </a:ext>
            </a:extLst>
          </p:cNvPr>
          <p:cNvSpPr txBox="1"/>
          <p:nvPr/>
        </p:nvSpPr>
        <p:spPr>
          <a:xfrm>
            <a:off x="225960" y="3866053"/>
            <a:ext cx="310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Type command</a:t>
            </a:r>
            <a:r>
              <a:rPr lang="en-US" sz="1800" i="1" dirty="0">
                <a:solidFill>
                  <a:schemeClr val="accent1"/>
                </a:solidFill>
              </a:rPr>
              <a:t>: </a:t>
            </a:r>
            <a:r>
              <a:rPr lang="en-US" i="1" dirty="0">
                <a:solidFill>
                  <a:schemeClr val="accent1"/>
                </a:solidFill>
              </a:rPr>
              <a:t>yes</a:t>
            </a:r>
            <a:endParaRPr lang="en-US" sz="1800" i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33D0EF-CCFF-3329-4D04-D1A81DAAA8C9}"/>
              </a:ext>
            </a:extLst>
          </p:cNvPr>
          <p:cNvSpPr txBox="1"/>
          <p:nvPr/>
        </p:nvSpPr>
        <p:spPr>
          <a:xfrm>
            <a:off x="179439" y="5612696"/>
            <a:ext cx="3107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Congratulations. You have a new (remote) connection the Raspberry Pi</a:t>
            </a:r>
            <a:endParaRPr lang="en-US" sz="18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8659AF-B6B3-F148-A8C1-36F83FE10214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3286614" y="5791200"/>
            <a:ext cx="1934315" cy="2831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402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D780F-FB32-7F77-8E7F-CD20CF088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43" y="142703"/>
            <a:ext cx="10515600" cy="1004288"/>
          </a:xfrm>
        </p:spPr>
        <p:txBody>
          <a:bodyPr/>
          <a:lstStyle/>
          <a:p>
            <a:r>
              <a:rPr lang="en-US" dirty="0"/>
              <a:t>Agenda  for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C654-E9BE-62F4-D9D0-109649C7E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6568"/>
            <a:ext cx="10515600" cy="5226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Learn about single board computers (SBC)   -namely, Raspberry PI</a:t>
            </a:r>
          </a:p>
          <a:p>
            <a:pPr lvl="1"/>
            <a:r>
              <a:rPr lang="en-US" dirty="0"/>
              <a:t>What can they do?  What are they used for?  How much do they typically cost? $</a:t>
            </a:r>
          </a:p>
          <a:p>
            <a:pPr lvl="2"/>
            <a:r>
              <a:rPr lang="en-US" dirty="0"/>
              <a:t>Discuss Arduino versus Raspberry Pi? Differences?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Learn about enabling the technologies… </a:t>
            </a:r>
          </a:p>
          <a:p>
            <a:pPr lvl="2"/>
            <a:r>
              <a:rPr lang="en-US" dirty="0"/>
              <a:t>Linux OS,</a:t>
            </a:r>
          </a:p>
          <a:p>
            <a:pPr lvl="2"/>
            <a:r>
              <a:rPr lang="en-US" dirty="0"/>
              <a:t> IoT (Internet-of-things)</a:t>
            </a:r>
          </a:p>
          <a:p>
            <a:pPr lvl="2"/>
            <a:r>
              <a:rPr lang="en-US" dirty="0"/>
              <a:t>Introduction to computer programming…</a:t>
            </a:r>
          </a:p>
          <a:p>
            <a:pPr lvl="3"/>
            <a:r>
              <a:rPr lang="en-US" dirty="0"/>
              <a:t>Making hardware and software talk: </a:t>
            </a:r>
          </a:p>
          <a:p>
            <a:pPr lvl="4"/>
            <a:r>
              <a:rPr lang="en-US" dirty="0"/>
              <a:t>Network protocols: MQTT and HTTP (Web sockets)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Develop Hands on project:  You will use the Raspberry Pi 3 to construct a custom IoT Device:   Build Smart” (IoT) light bulb from scratch</a:t>
            </a:r>
          </a:p>
          <a:p>
            <a:pPr lvl="2"/>
            <a:r>
              <a:rPr lang="en-US" dirty="0"/>
              <a:t>Ingredients?	</a:t>
            </a:r>
          </a:p>
          <a:p>
            <a:pPr lvl="3"/>
            <a:r>
              <a:rPr lang="en-US" dirty="0"/>
              <a:t>A Raspberry PI 3B, and a  few electronic components, and an ordinary desktop</a:t>
            </a:r>
          </a:p>
          <a:p>
            <a:pPr lvl="4"/>
            <a:r>
              <a:rPr lang="en-US" dirty="0"/>
              <a:t>You build the software to make it work.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734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50A6E-D281-6080-D530-BD8821C68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6A740-B579-7573-991B-BEEC20869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 fontScale="90000"/>
          </a:bodyPr>
          <a:lstStyle/>
          <a:p>
            <a:r>
              <a:rPr lang="en-US" dirty="0"/>
              <a:t>Run the Raspberry Pi configuration tool to configure the services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18496F-5998-3683-9C46-987C03787127}"/>
              </a:ext>
            </a:extLst>
          </p:cNvPr>
          <p:cNvSpPr txBox="1">
            <a:spLocks/>
          </p:cNvSpPr>
          <p:nvPr/>
        </p:nvSpPr>
        <p:spPr>
          <a:xfrm>
            <a:off x="5546175" y="680012"/>
            <a:ext cx="3579124" cy="1031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i="1" dirty="0"/>
              <a:t>Type command: 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sudo </a:t>
            </a:r>
            <a:r>
              <a:rPr lang="en-US" sz="1800" i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raspi</a:t>
            </a:r>
            <a:r>
              <a:rPr lang="en-US" sz="1800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-config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31F33-38ED-7D25-F9B8-495CB7F2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36" y="1273847"/>
            <a:ext cx="4225978" cy="237807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9E755D-6CCF-5FB6-353F-D3479F805E5B}"/>
              </a:ext>
            </a:extLst>
          </p:cNvPr>
          <p:cNvCxnSpPr>
            <a:cxnSpLocks/>
          </p:cNvCxnSpPr>
          <p:nvPr/>
        </p:nvCxnSpPr>
        <p:spPr>
          <a:xfrm flipH="1">
            <a:off x="3982065" y="1356980"/>
            <a:ext cx="3524328" cy="4223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0670442-02C0-E313-415B-83A708523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55" y="2437854"/>
            <a:ext cx="6815121" cy="41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81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E21C6-C808-6DDA-4FE1-3298FA40B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3584F-127B-B513-8F50-F3F945A6F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38" y="89822"/>
            <a:ext cx="11481619" cy="1031056"/>
          </a:xfrm>
        </p:spPr>
        <p:txBody>
          <a:bodyPr>
            <a:normAutofit/>
          </a:bodyPr>
          <a:lstStyle/>
          <a:p>
            <a:r>
              <a:rPr lang="en-US" dirty="0"/>
              <a:t>Select Configure the Interfaces: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8C34A-7259-13F1-1838-DBD141DCD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311" y="1451277"/>
            <a:ext cx="6883121" cy="46838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417F26-0E6B-BF5F-565D-CA31B1F15254}"/>
              </a:ext>
            </a:extLst>
          </p:cNvPr>
          <p:cNvCxnSpPr>
            <a:cxnSpLocks/>
          </p:cNvCxnSpPr>
          <p:nvPr/>
        </p:nvCxnSpPr>
        <p:spPr>
          <a:xfrm>
            <a:off x="2662813" y="3757353"/>
            <a:ext cx="2937037" cy="122743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0E9E03-3399-7DD9-2693-F1795850C365}"/>
              </a:ext>
            </a:extLst>
          </p:cNvPr>
          <p:cNvCxnSpPr>
            <a:cxnSpLocks/>
          </p:cNvCxnSpPr>
          <p:nvPr/>
        </p:nvCxnSpPr>
        <p:spPr>
          <a:xfrm flipV="1">
            <a:off x="2662813" y="3064796"/>
            <a:ext cx="1978013" cy="6925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6FFFF8-F58F-86C1-E82F-BA00D4552EFB}"/>
              </a:ext>
            </a:extLst>
          </p:cNvPr>
          <p:cNvSpPr txBox="1"/>
          <p:nvPr/>
        </p:nvSpPr>
        <p:spPr>
          <a:xfrm>
            <a:off x="475755" y="3572687"/>
            <a:ext cx="2321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Select menu item 3:</a:t>
            </a:r>
          </a:p>
        </p:txBody>
      </p:sp>
    </p:spTree>
    <p:extLst>
      <p:ext uri="{BB962C8B-B14F-4D97-AF65-F5344CB8AC3E}">
        <p14:creationId xmlns:p14="http://schemas.microsoft.com/office/powerpoint/2010/main" val="1005078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BC6F-31C6-A183-7557-F65A35AC0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2" y="63335"/>
            <a:ext cx="10515600" cy="1325563"/>
          </a:xfrm>
        </p:spPr>
        <p:txBody>
          <a:bodyPr/>
          <a:lstStyle/>
          <a:p>
            <a:r>
              <a:rPr lang="en-US" dirty="0"/>
              <a:t>Enable SSH, VNC, and I2C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018B37-5398-2D09-AC66-6FCAA3176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924" y="1559223"/>
            <a:ext cx="5343105" cy="4094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0BC27-E226-1BA3-44FB-26D27DBC20A2}"/>
              </a:ext>
            </a:extLst>
          </p:cNvPr>
          <p:cNvSpPr txBox="1"/>
          <p:nvPr/>
        </p:nvSpPr>
        <p:spPr>
          <a:xfrm>
            <a:off x="324464" y="1877962"/>
            <a:ext cx="30873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SSH is already enabled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Enable both VNC and I2C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b="1" i="1" dirty="0"/>
              <a:t>I2C</a:t>
            </a:r>
            <a:r>
              <a:rPr lang="en-US" i="1" dirty="0"/>
              <a:t> (Inter-Integrated Circuit) is widely used a serial bus protocol for establish serial communication integrated circuits (ICs)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Select Finish to exit	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9C3286-07F9-8D87-9C5D-CC89DE646B90}"/>
              </a:ext>
            </a:extLst>
          </p:cNvPr>
          <p:cNvCxnSpPr>
            <a:cxnSpLocks/>
          </p:cNvCxnSpPr>
          <p:nvPr/>
        </p:nvCxnSpPr>
        <p:spPr>
          <a:xfrm>
            <a:off x="1971368" y="2801292"/>
            <a:ext cx="2149610" cy="4052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D66CF9-91EF-82CE-C3A1-C891A23ED8A1}"/>
              </a:ext>
            </a:extLst>
          </p:cNvPr>
          <p:cNvCxnSpPr>
            <a:cxnSpLocks/>
          </p:cNvCxnSpPr>
          <p:nvPr/>
        </p:nvCxnSpPr>
        <p:spPr>
          <a:xfrm>
            <a:off x="1971368" y="2789269"/>
            <a:ext cx="2149610" cy="8367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A6FFBB1-4839-5FB7-BBD9-8D1B74E0C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952" y="3751136"/>
            <a:ext cx="4681931" cy="310686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92F72B-5D16-2967-B080-5A33F5C7A1AA}"/>
              </a:ext>
            </a:extLst>
          </p:cNvPr>
          <p:cNvCxnSpPr>
            <a:cxnSpLocks/>
          </p:cNvCxnSpPr>
          <p:nvPr/>
        </p:nvCxnSpPr>
        <p:spPr>
          <a:xfrm>
            <a:off x="2801389" y="5860473"/>
            <a:ext cx="7405292" cy="5959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648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BA80D-61D6-7F75-0A12-9E3780DEB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6" y="138839"/>
            <a:ext cx="10515600" cy="814521"/>
          </a:xfrm>
        </p:spPr>
        <p:txBody>
          <a:bodyPr>
            <a:normAutofit/>
          </a:bodyPr>
          <a:lstStyle/>
          <a:p>
            <a:r>
              <a:rPr lang="en-US" dirty="0"/>
              <a:t>Setup VNC viewer laptop PC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315FE-9EE1-B9A4-A9BF-255E63F0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31" y="869344"/>
            <a:ext cx="10515600" cy="4351338"/>
          </a:xfrm>
        </p:spPr>
        <p:txBody>
          <a:bodyPr/>
          <a:lstStyle/>
          <a:p>
            <a:r>
              <a:rPr lang="en-US" dirty="0"/>
              <a:t>VNC stands for Virtual Network Computing. It is a cross-platform screen sharing system that was created to </a:t>
            </a:r>
            <a:r>
              <a:rPr lang="en-US" b="1" dirty="0"/>
              <a:t>remotely control/view another computer</a:t>
            </a:r>
          </a:p>
          <a:p>
            <a:pPr lvl="1"/>
            <a:r>
              <a:rPr lang="en-US" dirty="0"/>
              <a:t>Download the VNC viewer  application to Windows (host) computer:</a:t>
            </a:r>
          </a:p>
          <a:p>
            <a:pPr marL="914400" lvl="2" indent="0">
              <a:buNone/>
            </a:pPr>
            <a:r>
              <a:rPr lang="en-US" dirty="0">
                <a:hlinkClick r:id="rId2"/>
              </a:rPr>
              <a:t>https://www.realvnc.com/en/connect/download/viewer/</a:t>
            </a:r>
            <a:endParaRPr lang="en-US" dirty="0"/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68083D-8CDD-2D8C-24CB-28F61BD7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045" y="2831537"/>
            <a:ext cx="4874397" cy="3603601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5A0ABCD-540A-B206-661A-76B1C8468297}"/>
              </a:ext>
            </a:extLst>
          </p:cNvPr>
          <p:cNvSpPr/>
          <p:nvPr/>
        </p:nvSpPr>
        <p:spPr>
          <a:xfrm>
            <a:off x="4774424" y="5137392"/>
            <a:ext cx="544452" cy="481631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5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8B04E-5199-D8FE-2B6E-38A9E7B5A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750" y="132369"/>
            <a:ext cx="10515600" cy="964912"/>
          </a:xfrm>
        </p:spPr>
        <p:txBody>
          <a:bodyPr/>
          <a:lstStyle/>
          <a:p>
            <a:r>
              <a:rPr lang="en-US" dirty="0"/>
              <a:t>Establish a VNC session with Raspberry PI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50A9C-B8BE-9B8B-7669-6EED002E513F}"/>
              </a:ext>
            </a:extLst>
          </p:cNvPr>
          <p:cNvSpPr txBox="1"/>
          <p:nvPr/>
        </p:nvSpPr>
        <p:spPr>
          <a:xfrm>
            <a:off x="347749" y="1554480"/>
            <a:ext cx="46980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 Real VNC viewer and enter the Raspberry Pi host name in the connect box.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recall the </a:t>
            </a:r>
            <a:r>
              <a:rPr lang="en-US" dirty="0">
                <a:solidFill>
                  <a:schemeClr val="accent1"/>
                </a:solidFill>
              </a:rPr>
              <a:t>host have given should be the team's name followed by the keyword  word “pi”.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 For example, </a:t>
            </a:r>
            <a:r>
              <a:rPr lang="en-US" i="1" dirty="0">
                <a:solidFill>
                  <a:schemeClr val="accent1"/>
                </a:solidFill>
              </a:rPr>
              <a:t>for Team “Viper”, the raspberry pi host name should be “</a:t>
            </a:r>
            <a:r>
              <a:rPr lang="en-US" i="1" dirty="0" err="1">
                <a:solidFill>
                  <a:schemeClr val="accent1"/>
                </a:solidFill>
              </a:rPr>
              <a:t>viperpi.local</a:t>
            </a:r>
            <a:r>
              <a:rPr lang="en-US" dirty="0"/>
              <a:t>”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Enter the hostname for your team’s pi  in the Real VNC viewer connect box as shown and press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Supply the username “pi”, and the password your team specified.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636D0-2F74-B5FB-EF96-8E688EEC8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824" y="1258528"/>
            <a:ext cx="6929866" cy="533891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F09E55-BDEE-B183-6CB5-6CC20A9B4D22}"/>
              </a:ext>
            </a:extLst>
          </p:cNvPr>
          <p:cNvCxnSpPr>
            <a:cxnSpLocks/>
          </p:cNvCxnSpPr>
          <p:nvPr/>
        </p:nvCxnSpPr>
        <p:spPr>
          <a:xfrm flipV="1">
            <a:off x="4139381" y="1953750"/>
            <a:ext cx="2163097" cy="197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C7A22F-C219-AFB3-1F73-450F423B0764}"/>
              </a:ext>
            </a:extLst>
          </p:cNvPr>
          <p:cNvCxnSpPr>
            <a:cxnSpLocks/>
          </p:cNvCxnSpPr>
          <p:nvPr/>
        </p:nvCxnSpPr>
        <p:spPr>
          <a:xfrm flipV="1">
            <a:off x="4060723" y="4768645"/>
            <a:ext cx="1891544" cy="3441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376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B26B-5B4A-2240-DD29-51D0F2519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655" y="573578"/>
            <a:ext cx="4304072" cy="265175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Established VNC session:</a:t>
            </a:r>
            <a:br>
              <a:rPr lang="en-US" sz="2400" dirty="0"/>
            </a:b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a remote desktop experience, without the need for physical monitor and keyboard/mouse peripherals 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24D99-9ADC-00FF-F3EA-0C617D4B2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638" y="331838"/>
            <a:ext cx="7234085" cy="619432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52EC8E7-E75E-B8B9-95E1-001883D018F2}"/>
              </a:ext>
            </a:extLst>
          </p:cNvPr>
          <p:cNvSpPr/>
          <p:nvPr/>
        </p:nvSpPr>
        <p:spPr>
          <a:xfrm>
            <a:off x="2793881" y="2614352"/>
            <a:ext cx="1895302" cy="8146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07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853A5-38C5-FF73-F7F6-651F90A44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9" y="78408"/>
            <a:ext cx="11781183" cy="1205257"/>
          </a:xfrm>
        </p:spPr>
        <p:txBody>
          <a:bodyPr>
            <a:normAutofit fontScale="90000"/>
          </a:bodyPr>
          <a:lstStyle/>
          <a:p>
            <a:r>
              <a:rPr lang="en-US" dirty="0"/>
              <a:t>MQTT Protocol is required enable communication between the web (user) interface and the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ED409-3801-F915-CD93-138870B76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5" y="1520825"/>
            <a:ext cx="10515600" cy="4351338"/>
          </a:xfrm>
        </p:spPr>
        <p:txBody>
          <a:bodyPr>
            <a:normAutofit fontScale="92500" lnSpcReduction="10000"/>
          </a:bodyPr>
          <a:lstStyle/>
          <a:p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https://mqtt.org/</a:t>
            </a:r>
          </a:p>
          <a:p>
            <a:r>
              <a:rPr lang="en-US" dirty="0">
                <a:hlinkClick r:id="rId2"/>
              </a:rPr>
              <a:t>https://learn.sparkfun.com/tutorials/introduction-to-mqtt/all</a:t>
            </a:r>
          </a:p>
          <a:p>
            <a:r>
              <a:rPr lang="en-US" dirty="0">
                <a:hlinkClick r:id="rId2"/>
              </a:rPr>
              <a:t>https://www.geeksforgeeks.org/introduction-of-message-queue-telemetry-transport-protocol-mqtt/</a:t>
            </a:r>
          </a:p>
          <a:p>
            <a:pPr lvl="1"/>
            <a:r>
              <a:rPr lang="en-US" dirty="0">
                <a:hlinkClick r:id="rId2"/>
              </a:rPr>
              <a:t>https://www.geeksforgeeks.org/fundamental-features-of-mqtt/</a:t>
            </a:r>
          </a:p>
          <a:p>
            <a:r>
              <a:rPr lang="en-US" dirty="0">
                <a:hlinkClick r:id="rId2"/>
              </a:rPr>
              <a:t>https://randomnerdtutorials.com/how-to-install-mosquitto-broker-on-raspberry-pi/</a:t>
            </a:r>
            <a:endParaRPr lang="en-US" dirty="0"/>
          </a:p>
          <a:p>
            <a:r>
              <a:rPr lang="en-US" dirty="0"/>
              <a:t>MQTT over websockets (</a:t>
            </a:r>
            <a:r>
              <a:rPr lang="en-US" dirty="0" err="1"/>
              <a:t>javaScript</a:t>
            </a:r>
            <a:r>
              <a:rPr lang="en-US" dirty="0"/>
              <a:t>) tutorial</a:t>
            </a:r>
          </a:p>
          <a:p>
            <a:pPr lvl="1"/>
            <a:r>
              <a:rPr lang="en-US" dirty="0">
                <a:hlinkClick r:id="rId3"/>
              </a:rPr>
              <a:t>http://www.steves-internet-guide.com/using-javascript-mqtt-client-websockets/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72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1F3B2-375D-3B4D-52C7-1D20B5B6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43" y="133904"/>
            <a:ext cx="11784495" cy="6685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Install Mosquitto MQTT Broker on Raspberry PI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64CB2-BBAA-C8BC-2B8A-C464C060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13" y="802448"/>
            <a:ext cx="10515600" cy="5909087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Start an SSH session with the Raspberry Pi: </a:t>
            </a:r>
          </a:p>
          <a:p>
            <a:pPr lvl="1"/>
            <a:r>
              <a:rPr lang="en-US" sz="3600" dirty="0"/>
              <a:t>Open a command terminal </a:t>
            </a:r>
          </a:p>
          <a:p>
            <a:pPr lvl="2"/>
            <a:r>
              <a:rPr lang="en-US" sz="3600" dirty="0"/>
              <a:t>Enter command:  </a:t>
            </a:r>
            <a:r>
              <a:rPr lang="en-US" sz="3600" i="1" dirty="0">
                <a:solidFill>
                  <a:schemeClr val="accent1"/>
                </a:solidFill>
              </a:rPr>
              <a:t>ssh pi@{teamname}pi.local   </a:t>
            </a:r>
            <a:r>
              <a:rPr lang="en-US" sz="3600" dirty="0"/>
              <a:t>-  replace {teamname} with corresponding team name: example Team: “Viper” </a:t>
            </a:r>
            <a:r>
              <a:rPr lang="en-US" sz="3600" dirty="0">
                <a:sym typeface="Wingdings" panose="05000000000000000000" pitchFamily="2" charset="2"/>
              </a:rPr>
              <a:t>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    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  <a:p>
            <a:pPr lvl="2"/>
            <a:r>
              <a:rPr lang="en-US" sz="3600" dirty="0"/>
              <a:t>From the ssh session, enter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apt install -y mosquitto mosquitto-clients</a:t>
            </a:r>
          </a:p>
          <a:p>
            <a:pPr marL="0" indent="0">
              <a:buNone/>
            </a:pPr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endParaRPr lang="en-US" sz="3200" dirty="0"/>
          </a:p>
          <a:p>
            <a:pPr lvl="2"/>
            <a:r>
              <a:rPr lang="en-US" sz="3600" dirty="0"/>
              <a:t>To make Mosquitto auto start when the Raspberry Pi boots, you need to run the following command (this means that the Mosquitto broker will automatically start when the Raspberry Pi starts):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sudo systemctl enable mosquitto.service</a:t>
            </a:r>
          </a:p>
          <a:p>
            <a:pPr marL="1371600" lvl="3" indent="0">
              <a:buNone/>
            </a:pPr>
            <a:endParaRPr lang="en-US" sz="3600" i="1" dirty="0">
              <a:solidFill>
                <a:schemeClr val="accent1"/>
              </a:solidFill>
            </a:endParaRPr>
          </a:p>
          <a:p>
            <a:pPr lvl="2"/>
            <a:r>
              <a:rPr lang="en-US" sz="3600" dirty="0"/>
              <a:t>Test the installation by running the following command:</a:t>
            </a:r>
          </a:p>
          <a:p>
            <a:pPr lvl="3"/>
            <a:r>
              <a:rPr lang="en-US" sz="3600" i="1" dirty="0">
                <a:solidFill>
                  <a:schemeClr val="accent1"/>
                </a:solidFill>
              </a:rPr>
              <a:t>mosquitto -v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Source: </a:t>
            </a:r>
            <a:r>
              <a:rPr lang="en-US" sz="3200" dirty="0">
                <a:hlinkClick r:id="rId3"/>
              </a:rPr>
              <a:t>https://randomnerdtutorials.com/how-to-install-mosquitto-broker-on-raspberry-pi/</a:t>
            </a:r>
            <a:r>
              <a:rPr lang="en-US" sz="3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DC63A8-AAC6-1A3D-AB51-298E37C5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375" y="2713382"/>
            <a:ext cx="7226990" cy="81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233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601FD-413A-0A1A-EF89-BC3A4FE3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1106150" cy="895350"/>
          </a:xfrm>
        </p:spPr>
        <p:txBody>
          <a:bodyPr>
            <a:normAutofit/>
          </a:bodyPr>
          <a:lstStyle/>
          <a:p>
            <a:r>
              <a:rPr lang="en-US" dirty="0"/>
              <a:t>MQTT Broker configuration:   websockets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52641-F798-3DA8-1CFF-B64D35848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478" y="1420247"/>
            <a:ext cx="6337852" cy="5275828"/>
          </a:xfrm>
        </p:spPr>
        <p:txBody>
          <a:bodyPr>
            <a:normAutofit lnSpcReduction="10000"/>
          </a:bodyPr>
          <a:lstStyle/>
          <a:p>
            <a:r>
              <a:rPr lang="en-US" sz="1900" dirty="0"/>
              <a:t>Configure the MQTT Broker to use Web sockets  </a:t>
            </a:r>
          </a:p>
          <a:p>
            <a:pPr lvl="1"/>
            <a:r>
              <a:rPr lang="en-US" sz="1900" dirty="0">
                <a:hlinkClick r:id="rId2"/>
              </a:rPr>
              <a:t>https://randomnerdtutorials.com/how-to-install-mosquitto-broker-on-raspberry-pi/</a:t>
            </a:r>
            <a:endParaRPr lang="en-US" sz="1900" dirty="0"/>
          </a:p>
          <a:p>
            <a:pPr lvl="1"/>
            <a:endParaRPr lang="en-US" sz="1900" dirty="0"/>
          </a:p>
          <a:p>
            <a:pPr lvl="1"/>
            <a:r>
              <a:rPr lang="en-US" sz="1900" dirty="0">
                <a:hlinkClick r:id="rId3"/>
              </a:rPr>
              <a:t>http://www.steves-internet-guide.com/mqtt-websockets/</a:t>
            </a:r>
            <a:r>
              <a:rPr lang="en-US" sz="1900" dirty="0"/>
              <a:t> </a:t>
            </a:r>
          </a:p>
          <a:p>
            <a:pPr lvl="1"/>
            <a:endParaRPr lang="en-US" sz="1900" dirty="0"/>
          </a:p>
          <a:p>
            <a:r>
              <a:rPr lang="en-US" sz="1900" dirty="0"/>
              <a:t>Start (or use existing) SSH session with the Pi</a:t>
            </a:r>
          </a:p>
          <a:p>
            <a:pPr lvl="1"/>
            <a:r>
              <a:rPr lang="en-US" sz="1500" dirty="0"/>
              <a:t>Use nano or vi to open the configuration file:  </a:t>
            </a:r>
            <a:r>
              <a:rPr lang="en-US" sz="1800" i="1" dirty="0">
                <a:solidFill>
                  <a:schemeClr val="accent1"/>
                </a:solidFill>
              </a:rPr>
              <a:t>sudo nano /etc/mosquitto/mosquitto.conf</a:t>
            </a:r>
          </a:p>
          <a:p>
            <a:pPr marL="457200" lvl="1" indent="0">
              <a:buNone/>
            </a:pPr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endParaRPr lang="en-US" sz="1900" dirty="0"/>
          </a:p>
          <a:p>
            <a:r>
              <a:rPr lang="en-US" sz="1900" dirty="0"/>
              <a:t>Append the highlighted configuration and save</a:t>
            </a:r>
          </a:p>
          <a:p>
            <a:endParaRPr lang="en-US" sz="1900" dirty="0"/>
          </a:p>
          <a:p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Restart the service: </a:t>
            </a:r>
            <a:r>
              <a:rPr kumimoji="0" lang="en-US" altLang="en-US" sz="1900" b="0" i="1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sudo systemctl restart mosquitto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34DA09A-E4A2-4049-DF42-C1D9BA91E9F9}"/>
              </a:ext>
            </a:extLst>
          </p:cNvPr>
          <p:cNvSpPr/>
          <p:nvPr/>
        </p:nvSpPr>
        <p:spPr>
          <a:xfrm rot="20705126">
            <a:off x="4682776" y="4630529"/>
            <a:ext cx="2045397" cy="284235"/>
          </a:xfrm>
          <a:prstGeom prst="rightArrow">
            <a:avLst>
              <a:gd name="adj1" fmla="val 55355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3D8675-41A5-73A6-AF12-FAFF7C8FB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360" y="1285576"/>
            <a:ext cx="5230239" cy="42868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029877-04A3-71DC-5CC5-CF0D0DBE41D7}"/>
              </a:ext>
            </a:extLst>
          </p:cNvPr>
          <p:cNvSpPr txBox="1"/>
          <p:nvPr/>
        </p:nvSpPr>
        <p:spPr>
          <a:xfrm>
            <a:off x="2328862" y="4305420"/>
            <a:ext cx="3767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listener 1883</a:t>
            </a:r>
          </a:p>
          <a:p>
            <a:r>
              <a:rPr lang="en-US" i="1" dirty="0">
                <a:solidFill>
                  <a:srgbClr val="C00000"/>
                </a:solidFill>
              </a:rPr>
              <a:t>listener 9001</a:t>
            </a:r>
          </a:p>
          <a:p>
            <a:r>
              <a:rPr lang="en-US" i="1" dirty="0">
                <a:solidFill>
                  <a:srgbClr val="C00000"/>
                </a:solidFill>
              </a:rPr>
              <a:t>protocol websockets</a:t>
            </a:r>
          </a:p>
          <a:p>
            <a:r>
              <a:rPr lang="en-US" i="1" dirty="0">
                <a:solidFill>
                  <a:srgbClr val="C00000"/>
                </a:solidFill>
              </a:rPr>
              <a:t>allow_anonymous true</a:t>
            </a:r>
          </a:p>
        </p:txBody>
      </p:sp>
    </p:spTree>
    <p:extLst>
      <p:ext uri="{BB962C8B-B14F-4D97-AF65-F5344CB8AC3E}">
        <p14:creationId xmlns:p14="http://schemas.microsoft.com/office/powerpoint/2010/main" val="957773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D4F-62F0-20E8-B777-45D701E7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41" y="93277"/>
            <a:ext cx="10515600" cy="623416"/>
          </a:xfrm>
        </p:spPr>
        <p:txBody>
          <a:bodyPr>
            <a:normAutofit fontScale="90000"/>
          </a:bodyPr>
          <a:lstStyle/>
          <a:p>
            <a:r>
              <a:rPr lang="en-US" dirty="0"/>
              <a:t>Interlude:   Short Linux Primer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D3D-5EE5-1AE9-F726-5D624829E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854" y="1096576"/>
            <a:ext cx="10515600" cy="5952954"/>
          </a:xfrm>
        </p:spPr>
        <p:txBody>
          <a:bodyPr>
            <a:normAutofit/>
          </a:bodyPr>
          <a:lstStyle/>
          <a:p>
            <a:r>
              <a:rPr lang="en-US" dirty="0"/>
              <a:t>Wait! Isn’t this camp about Raspberry Pi?   Why are we pausing to talk about Linux? </a:t>
            </a:r>
          </a:p>
          <a:p>
            <a:pPr lvl="1"/>
            <a:r>
              <a:rPr lang="en-US" dirty="0"/>
              <a:t>Ans:  Linux is an operating system that runs almost everywhere!   In almost all IT technical careers, you will be required to know and use Linux proficiently.  </a:t>
            </a:r>
          </a:p>
          <a:p>
            <a:pPr lvl="2"/>
            <a:r>
              <a:rPr lang="en-US" dirty="0"/>
              <a:t> Linux runs in more environments than you may realize:   </a:t>
            </a:r>
          </a:p>
          <a:p>
            <a:pPr lvl="3"/>
            <a:r>
              <a:rPr lang="en-US" dirty="0"/>
              <a:t>Big enterprise datacenters, Cloud service backends, your Android phone, smart TVs, cameras, wearables (smart watches), etc. </a:t>
            </a:r>
          </a:p>
          <a:p>
            <a:pPr lvl="4"/>
            <a:r>
              <a:rPr lang="en-US" dirty="0"/>
              <a:t>And yes… it is the default OS that runs on your Raspberry PI.</a:t>
            </a:r>
          </a:p>
          <a:p>
            <a:pPr lvl="5"/>
            <a:r>
              <a:rPr lang="en-US" dirty="0"/>
              <a:t>Called Raspberry PI OS    (based on the Debian GNU/Linux distribution )</a:t>
            </a:r>
          </a:p>
          <a:p>
            <a:pPr lvl="6"/>
            <a:r>
              <a:rPr lang="en-US" dirty="0">
                <a:hlinkClick r:id="rId2"/>
              </a:rPr>
              <a:t>https://en.wikipedia.org/wiki/Raspberry_Pi_OS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Reasonable (Funny) Video Intro to Linux</a:t>
            </a:r>
          </a:p>
          <a:p>
            <a:pPr lvl="1"/>
            <a:r>
              <a:rPr lang="en-US" dirty="0">
                <a:hlinkClick r:id="rId3"/>
              </a:rPr>
              <a:t>https://www.youtube.com/watch?v=zA3vmx0GaO8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015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5415-098D-1442-A860-1DC144C70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645" y="74180"/>
            <a:ext cx="11838709" cy="1240270"/>
          </a:xfrm>
        </p:spPr>
        <p:txBody>
          <a:bodyPr>
            <a:normAutofit/>
          </a:bodyPr>
          <a:lstStyle/>
          <a:p>
            <a:r>
              <a:rPr lang="en-US" sz="3600" dirty="0"/>
              <a:t>Project Goal:  Develop an IoT “Smart” Light Bulb Prototype using an ordinary desk lamp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51FED-7A77-C344-D440-255EF373A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325" y="1253331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Develop the (IoT) device:</a:t>
            </a:r>
          </a:p>
          <a:p>
            <a:pPr lvl="1"/>
            <a:r>
              <a:rPr lang="en-US" dirty="0"/>
              <a:t>Design and implement an electronic circuit required to remotely control the lamp </a:t>
            </a:r>
          </a:p>
          <a:p>
            <a:pPr lvl="2"/>
            <a:r>
              <a:rPr lang="en-US" dirty="0"/>
              <a:t>Develop the software to control the lamp using the raspberry  pi connected to the device (electronic circuit) using the GPIO (general purpose input/output) header    </a:t>
            </a:r>
          </a:p>
          <a:p>
            <a:pPr lvl="1"/>
            <a:r>
              <a:rPr lang="en-US" dirty="0"/>
              <a:t> Design and implement the web based (front-end) interface software, enabling the user interact with the light bulb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Use MQTT protocol to make the software and hardware communicate.  </a:t>
            </a:r>
          </a:p>
          <a:p>
            <a:pPr lvl="1"/>
            <a:r>
              <a:rPr lang="en-US" dirty="0">
                <a:hlinkClick r:id="rId2"/>
              </a:rPr>
              <a:t>https://mqtt.org/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2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886C7-0F28-6FEB-B2DF-D414BCC3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45" y="-18332"/>
            <a:ext cx="10515600" cy="883572"/>
          </a:xfrm>
        </p:spPr>
        <p:txBody>
          <a:bodyPr/>
          <a:lstStyle/>
          <a:p>
            <a:r>
              <a:rPr lang="en-US" dirty="0"/>
              <a:t>Linux Command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F9C7C-186E-B1C5-9641-796084733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272" y="1253331"/>
            <a:ext cx="7128078" cy="489029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Shell -   CLI -  primer user interface to operating.   Its essentially a program interprets user commands, and run other programs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Understanding the Filesystems</a:t>
            </a:r>
          </a:p>
          <a:p>
            <a:pPr lvl="1"/>
            <a:r>
              <a:rPr lang="en-US" dirty="0"/>
              <a:t>Files and folders (called directories), and are organized hierarchically (in a tree structure) </a:t>
            </a:r>
          </a:p>
          <a:p>
            <a:pPr lvl="1"/>
            <a:endParaRPr lang="en-US" dirty="0"/>
          </a:p>
          <a:p>
            <a:r>
              <a:rPr lang="en-US" dirty="0"/>
              <a:t> Basic Linux Commands (video)</a:t>
            </a:r>
          </a:p>
          <a:p>
            <a:pPr lvl="1"/>
            <a:r>
              <a:rPr lang="en-US" dirty="0">
                <a:hlinkClick r:id="rId2"/>
              </a:rPr>
              <a:t>https://www.youtube.com/watch?v=bb_ApuH15YE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Further study reference: “The Linux Command line” </a:t>
            </a:r>
            <a:r>
              <a:rPr lang="en-US" dirty="0" err="1"/>
              <a:t>ebook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https://linuxcommand.org/tlcl.php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pic>
        <p:nvPicPr>
          <p:cNvPr id="5" name="Picture 4" descr="A computer screen shot of a keyboard&#10;&#10;Description automatically generated">
            <a:extLst>
              <a:ext uri="{FF2B5EF4-FFF2-40B4-BE49-F238E27FC236}">
                <a16:creationId xmlns:a16="http://schemas.microsoft.com/office/drawing/2014/main" id="{BF23B0F1-7B52-2729-4FC2-A37503596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752" y="1294955"/>
            <a:ext cx="4991323" cy="3073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E10A1-0B7E-415C-1109-077E604D4650}"/>
              </a:ext>
            </a:extLst>
          </p:cNvPr>
          <p:cNvSpPr txBox="1"/>
          <p:nvPr/>
        </p:nvSpPr>
        <p:spPr>
          <a:xfrm>
            <a:off x="7372350" y="5220295"/>
            <a:ext cx="4048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ls – list contents of folder</a:t>
            </a:r>
          </a:p>
          <a:p>
            <a:r>
              <a:rPr lang="en-US" dirty="0">
                <a:solidFill>
                  <a:srgbClr val="FF0000"/>
                </a:solidFill>
              </a:rPr>
              <a:t>~  refers to home folder</a:t>
            </a:r>
          </a:p>
          <a:p>
            <a:r>
              <a:rPr lang="en-US" dirty="0">
                <a:solidFill>
                  <a:srgbClr val="FF0000"/>
                </a:solidFill>
              </a:rPr>
              <a:t>cd – change to new directory (folder)</a:t>
            </a:r>
          </a:p>
        </p:txBody>
      </p:sp>
    </p:spTree>
    <p:extLst>
      <p:ext uri="{BB962C8B-B14F-4D97-AF65-F5344CB8AC3E}">
        <p14:creationId xmlns:p14="http://schemas.microsoft.com/office/powerpoint/2010/main" val="2182987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FC628E05-4A91-30A1-7A9B-D777371E9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243" y="1500042"/>
            <a:ext cx="1738320" cy="186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874E4A-FFBE-8893-77C5-1707057B1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80" y="54392"/>
            <a:ext cx="11346459" cy="806117"/>
          </a:xfrm>
        </p:spPr>
        <p:txBody>
          <a:bodyPr/>
          <a:lstStyle/>
          <a:p>
            <a:r>
              <a:rPr lang="en-US" dirty="0"/>
              <a:t>Module 2: Prototyping the IoT “Smart bulb” device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11A8A-25AB-8D26-C05E-1462681E7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80" y="938190"/>
            <a:ext cx="11534823" cy="5643238"/>
          </a:xfrm>
        </p:spPr>
        <p:txBody>
          <a:bodyPr>
            <a:normAutofit/>
          </a:bodyPr>
          <a:lstStyle/>
          <a:p>
            <a:r>
              <a:rPr lang="en-US" dirty="0"/>
              <a:t>The “smart bulb” hardware is implemented as a simple electronic circuit, consisting of the following components: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List of components:</a:t>
            </a:r>
          </a:p>
          <a:p>
            <a:pPr lvl="2"/>
            <a:r>
              <a:rPr lang="en-US" dirty="0"/>
              <a:t>1 x Raspberry Pi 3B</a:t>
            </a:r>
          </a:p>
          <a:p>
            <a:pPr lvl="2"/>
            <a:r>
              <a:rPr lang="en-US" dirty="0"/>
              <a:t>1 x full size bread board</a:t>
            </a:r>
          </a:p>
          <a:p>
            <a:pPr lvl="2"/>
            <a:r>
              <a:rPr lang="en-US" dirty="0"/>
              <a:t>1 x 40-pin ribbon cable </a:t>
            </a:r>
          </a:p>
          <a:p>
            <a:pPr lvl="2"/>
            <a:r>
              <a:rPr lang="en-US" dirty="0"/>
              <a:t>1 x T-cobber GPIO extender </a:t>
            </a:r>
          </a:p>
          <a:p>
            <a:pPr lvl="2"/>
            <a:r>
              <a:rPr lang="en-US" dirty="0"/>
              <a:t>2 x 220 Ohm  resistor </a:t>
            </a:r>
          </a:p>
          <a:p>
            <a:pPr lvl="2"/>
            <a:r>
              <a:rPr lang="en-US" dirty="0"/>
              <a:t>2 X 5mm LED </a:t>
            </a:r>
          </a:p>
          <a:p>
            <a:pPr lvl="2"/>
            <a:r>
              <a:rPr lang="en-US" dirty="0"/>
              <a:t>1 X 5v 1 channel relay</a:t>
            </a:r>
          </a:p>
          <a:p>
            <a:pPr lvl="2"/>
            <a:r>
              <a:rPr lang="en-US" dirty="0"/>
              <a:t>Jumper wires</a:t>
            </a:r>
          </a:p>
          <a:p>
            <a:pPr lvl="2"/>
            <a:r>
              <a:rPr lang="en-US" dirty="0"/>
              <a:t>Switch button</a:t>
            </a:r>
          </a:p>
          <a:p>
            <a:pPr lvl="2"/>
            <a:endParaRPr lang="en-US" dirty="0"/>
          </a:p>
        </p:txBody>
      </p:sp>
      <p:pic>
        <p:nvPicPr>
          <p:cNvPr id="17" name="Picture 1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C35ED22C-B6C8-8091-99BD-AD24EFF4B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12" y="2522698"/>
            <a:ext cx="3097951" cy="1355664"/>
          </a:xfrm>
          <a:prstGeom prst="rect">
            <a:avLst/>
          </a:prstGeom>
        </p:spPr>
      </p:pic>
      <p:pic>
        <p:nvPicPr>
          <p:cNvPr id="25" name="Picture 24" descr="A close-up of a resistor&#10;&#10;Description automatically generated">
            <a:extLst>
              <a:ext uri="{FF2B5EF4-FFF2-40B4-BE49-F238E27FC236}">
                <a16:creationId xmlns:a16="http://schemas.microsoft.com/office/drawing/2014/main" id="{AF76E2DB-E3BD-F597-7818-737A9F8030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1247" y="3874932"/>
            <a:ext cx="618150" cy="1011300"/>
          </a:xfrm>
          <a:prstGeom prst="rect">
            <a:avLst/>
          </a:prstGeom>
        </p:spPr>
      </p:pic>
      <p:pic>
        <p:nvPicPr>
          <p:cNvPr id="27" name="Picture 2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08C5EEC2-80D3-7485-A5D7-59918875E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1947">
            <a:off x="9395038" y="5171371"/>
            <a:ext cx="1562307" cy="1374363"/>
          </a:xfrm>
          <a:prstGeom prst="rect">
            <a:avLst/>
          </a:prstGeom>
        </p:spPr>
      </p:pic>
      <p:pic>
        <p:nvPicPr>
          <p:cNvPr id="29" name="Picture 28" descr="A red led with two thin metal rods&#10;&#10;Description automatically generated with medium confidence">
            <a:extLst>
              <a:ext uri="{FF2B5EF4-FFF2-40B4-BE49-F238E27FC236}">
                <a16:creationId xmlns:a16="http://schemas.microsoft.com/office/drawing/2014/main" id="{57B66160-B61B-E094-DAA2-CB6D60FE26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86842">
            <a:off x="5118677" y="4307986"/>
            <a:ext cx="785953" cy="785953"/>
          </a:xfrm>
          <a:prstGeom prst="rect">
            <a:avLst/>
          </a:prstGeom>
        </p:spPr>
      </p:pic>
      <p:pic>
        <p:nvPicPr>
          <p:cNvPr id="21" name="Picture 2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8D5944C7-2357-43BE-2C0B-B23F13047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3" y="3777296"/>
            <a:ext cx="2242750" cy="175294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20E97B-465D-D23E-621B-F4727DEED5F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934053" y="3092649"/>
            <a:ext cx="3375559" cy="1078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F403F5-9584-EF8A-80B7-81C6BBDA58C1}"/>
              </a:ext>
            </a:extLst>
          </p:cNvPr>
          <p:cNvCxnSpPr>
            <a:cxnSpLocks/>
          </p:cNvCxnSpPr>
          <p:nvPr/>
        </p:nvCxnSpPr>
        <p:spPr>
          <a:xfrm>
            <a:off x="3934053" y="3388172"/>
            <a:ext cx="3590120" cy="10677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FA687E-A0D2-0BCE-741D-961ECE5FC334}"/>
              </a:ext>
            </a:extLst>
          </p:cNvPr>
          <p:cNvCxnSpPr>
            <a:cxnSpLocks/>
          </p:cNvCxnSpPr>
          <p:nvPr/>
        </p:nvCxnSpPr>
        <p:spPr>
          <a:xfrm>
            <a:off x="4272035" y="3724526"/>
            <a:ext cx="4245102" cy="1693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C18A7-F5D6-8448-E1B7-214D4964361B}"/>
              </a:ext>
            </a:extLst>
          </p:cNvPr>
          <p:cNvCxnSpPr>
            <a:cxnSpLocks/>
          </p:cNvCxnSpPr>
          <p:nvPr/>
        </p:nvCxnSpPr>
        <p:spPr>
          <a:xfrm>
            <a:off x="3736322" y="4840130"/>
            <a:ext cx="5656709" cy="1079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9F382B-8A98-33B0-8E84-0E71C9DABBA4}"/>
              </a:ext>
            </a:extLst>
          </p:cNvPr>
          <p:cNvCxnSpPr>
            <a:cxnSpLocks/>
          </p:cNvCxnSpPr>
          <p:nvPr/>
        </p:nvCxnSpPr>
        <p:spPr>
          <a:xfrm>
            <a:off x="3698214" y="4125086"/>
            <a:ext cx="746231" cy="20275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39E6A6E-62BA-057C-BD24-1DCEDBE0C657}"/>
              </a:ext>
            </a:extLst>
          </p:cNvPr>
          <p:cNvCxnSpPr>
            <a:cxnSpLocks/>
          </p:cNvCxnSpPr>
          <p:nvPr/>
        </p:nvCxnSpPr>
        <p:spPr>
          <a:xfrm>
            <a:off x="2990850" y="4481394"/>
            <a:ext cx="2373598" cy="2556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5F42A27-8C24-FBC0-6217-BE094A80B864}"/>
              </a:ext>
            </a:extLst>
          </p:cNvPr>
          <p:cNvCxnSpPr>
            <a:cxnSpLocks/>
          </p:cNvCxnSpPr>
          <p:nvPr/>
        </p:nvCxnSpPr>
        <p:spPr>
          <a:xfrm flipV="1">
            <a:off x="3623682" y="2522698"/>
            <a:ext cx="785561" cy="20641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group of colorful wires&#10;&#10;Description automatically generated">
            <a:extLst>
              <a:ext uri="{FF2B5EF4-FFF2-40B4-BE49-F238E27FC236}">
                <a16:creationId xmlns:a16="http://schemas.microsoft.com/office/drawing/2014/main" id="{192E7BD1-A7C7-7F3E-B3A8-0AA8762C44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790" y="5454773"/>
            <a:ext cx="1328252" cy="1122244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6F47A08-C12E-9E70-E47D-9961D8BA7E24}"/>
              </a:ext>
            </a:extLst>
          </p:cNvPr>
          <p:cNvCxnSpPr>
            <a:cxnSpLocks/>
          </p:cNvCxnSpPr>
          <p:nvPr/>
        </p:nvCxnSpPr>
        <p:spPr>
          <a:xfrm>
            <a:off x="2936669" y="5139218"/>
            <a:ext cx="1940131" cy="5845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1786DB6D-6FD0-A844-CAEC-96FB298E1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2020" y="5824390"/>
            <a:ext cx="670015" cy="723909"/>
          </a:xfrm>
          <a:prstGeom prst="rect">
            <a:avLst/>
          </a:prstGeom>
        </p:spPr>
      </p:pic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2F04916-4B0C-5E6E-AA0F-C937807B1285}"/>
              </a:ext>
            </a:extLst>
          </p:cNvPr>
          <p:cNvCxnSpPr>
            <a:cxnSpLocks/>
          </p:cNvCxnSpPr>
          <p:nvPr/>
        </p:nvCxnSpPr>
        <p:spPr>
          <a:xfrm>
            <a:off x="2853734" y="5530242"/>
            <a:ext cx="769948" cy="32831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668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43F1-3647-C422-6582-AB9CFFE08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89" y="61785"/>
            <a:ext cx="11895221" cy="76360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40-pin GPIO (general purpose input/output) Header Overview</a:t>
            </a:r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80CC1A5-C492-9640-2645-B59329EE0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60" y="1221191"/>
            <a:ext cx="5914607" cy="33669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8B45D-04A8-CF21-B0E0-91ACDB2CFA17}"/>
              </a:ext>
            </a:extLst>
          </p:cNvPr>
          <p:cNvSpPr txBox="1"/>
          <p:nvPr/>
        </p:nvSpPr>
        <p:spPr>
          <a:xfrm>
            <a:off x="6416985" y="1221191"/>
            <a:ext cx="5626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Allows the code running on Raspberry PI  to interface with the outside world…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Supports </a:t>
            </a:r>
            <a:r>
              <a:rPr lang="en-US" u="sng" dirty="0"/>
              <a:t>digital</a:t>
            </a:r>
            <a:r>
              <a:rPr lang="en-US" dirty="0"/>
              <a:t> communication with external devices (the outside world) using serial bus protocols including: UART,  SPI, i2c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Does NOT  support analog inputs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We can easily fix by connecting an analog-to-digital converter (ADC)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CF8E0-E2AA-5E67-ABB3-EBA157FD07F1}"/>
              </a:ext>
            </a:extLst>
          </p:cNvPr>
          <p:cNvSpPr txBox="1"/>
          <p:nvPr/>
        </p:nvSpPr>
        <p:spPr>
          <a:xfrm>
            <a:off x="148389" y="4764890"/>
            <a:ext cx="1054325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https://learn.sparkfun.com/tutorials/introduction-to-the-raspberry-pi-gpio-and-physical-computing/gpio-pins-overview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https://www.raspberrypi-spy.co.uk/2012/06/simple-guide-to-the-rpi-gpio-header-and-pins/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https://projects.raspberrypi.org/en/projects/physical-computing/1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02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9FC59-10E7-0D14-5954-3DA194FB4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187" y="3180170"/>
            <a:ext cx="10515600" cy="7282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Brief Review of Electronic Components </a:t>
            </a:r>
          </a:p>
        </p:txBody>
      </p:sp>
    </p:spTree>
    <p:extLst>
      <p:ext uri="{BB962C8B-B14F-4D97-AF65-F5344CB8AC3E}">
        <p14:creationId xmlns:p14="http://schemas.microsoft.com/office/powerpoint/2010/main" val="2849727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BD8AF-56B6-6197-F1B8-77E52859A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046" y="92899"/>
            <a:ext cx="10515600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Breadboard</a:t>
            </a:r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37ED58D0-02B7-BBE9-A886-D2514C802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6" y="772137"/>
            <a:ext cx="3335207" cy="4226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26A4E-D7A5-10DC-5203-6626DC638B1F}"/>
              </a:ext>
            </a:extLst>
          </p:cNvPr>
          <p:cNvSpPr txBox="1"/>
          <p:nvPr/>
        </p:nvSpPr>
        <p:spPr>
          <a:xfrm>
            <a:off x="4856440" y="367536"/>
            <a:ext cx="61111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breadboard is organized in rows and columns called socket strips (shown in cyan)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Socket strips are connected vertically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bus strips on the edges (shown in red) are using connecting a power source (3.3v and 5v for the Pi)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i="1" dirty="0"/>
              <a:t>Edge strips connect horizontally over the length of the breadboard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Socket strips allow components to be connected without soldering or wires. [1]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1F078D61-83DD-A8F7-EE81-EDF4F55C2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759" y="3022320"/>
            <a:ext cx="5870887" cy="265432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5BAC11F5-F779-1D34-623A-6243C5B6D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4956" y="5767745"/>
            <a:ext cx="619260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400" dirty="0">
                <a:latin typeface="Arial" panose="020B0604020202020204" pitchFamily="34" charset="0"/>
              </a:rPr>
              <a:t>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a’</a:t>
            </a:r>
            <a:r>
              <a:rPr lang="en-US" altLang="en-US" sz="1400" dirty="0"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would be connected to any pin plugged into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columns ‘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b-e’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On the other side of the divider, row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columns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f-j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similarly connected. [1]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27E7C8-FFE8-C6DD-4816-56291F5E546F}"/>
              </a:ext>
            </a:extLst>
          </p:cNvPr>
          <p:cNvSpPr txBox="1"/>
          <p:nvPr/>
        </p:nvSpPr>
        <p:spPr>
          <a:xfrm>
            <a:off x="250930" y="5336857"/>
            <a:ext cx="36297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4"/>
              </a:rPr>
              <a:t>https://learn.microsoft.com/en-us/training/modules/create-iot-device-dotnet/2-construct-iot-hardware</a:t>
            </a:r>
            <a:r>
              <a:rPr lang="en-US" sz="1600" dirty="0"/>
              <a:t> - [1]</a:t>
            </a:r>
          </a:p>
        </p:txBody>
      </p:sp>
    </p:spTree>
    <p:extLst>
      <p:ext uri="{BB962C8B-B14F-4D97-AF65-F5344CB8AC3E}">
        <p14:creationId xmlns:p14="http://schemas.microsoft.com/office/powerpoint/2010/main" val="1805919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electronic device&#10;&#10;Description automatically generated">
            <a:extLst>
              <a:ext uri="{FF2B5EF4-FFF2-40B4-BE49-F238E27FC236}">
                <a16:creationId xmlns:a16="http://schemas.microsoft.com/office/drawing/2014/main" id="{BCC77771-6E7F-276A-2EA9-12F0F109D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73" y="577016"/>
            <a:ext cx="3469508" cy="310679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06A6D9-44FD-48B3-7DC9-6EE3F7525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983" y="1363282"/>
            <a:ext cx="5743074" cy="4351338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an electromagnetic switch used to programmatically activate/deactivate external devices (i.e., a desk lamp or fan).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a small current to control separate (often larger) current.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 a small current is passed through the low-voltage (5v DC) input on the relay it activates the switch (using a coil) and completes the separate high voltage (120v AC) circuit (i.e.,  a larger current). </a:t>
            </a:r>
          </a:p>
          <a:p>
            <a:pPr lvl="2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lvl="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is one way we how can control external devices: fans, desk lamps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C3D682-F4C2-A699-8ECE-02EDECBB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64" y="3589637"/>
            <a:ext cx="5318153" cy="31067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BAAA93-1CF0-B246-DE43-F1A1A919BAA0}"/>
              </a:ext>
            </a:extLst>
          </p:cNvPr>
          <p:cNvCxnSpPr>
            <a:cxnSpLocks/>
          </p:cNvCxnSpPr>
          <p:nvPr/>
        </p:nvCxnSpPr>
        <p:spPr>
          <a:xfrm>
            <a:off x="4872147" y="4704623"/>
            <a:ext cx="6463621" cy="181484"/>
          </a:xfrm>
          <a:prstGeom prst="straightConnector1">
            <a:avLst/>
          </a:prstGeom>
          <a:ln w="28575">
            <a:solidFill>
              <a:srgbClr val="FF0000">
                <a:alpha val="93000"/>
              </a:srgb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F5D2D2-AD13-4C81-413C-51BA17126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25" y="42927"/>
            <a:ext cx="11911264" cy="599081"/>
          </a:xfrm>
        </p:spPr>
        <p:txBody>
          <a:bodyPr>
            <a:normAutofit/>
          </a:bodyPr>
          <a:lstStyle/>
          <a:p>
            <a:pPr algn="ctr"/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5v Relay Board Relay Module 1 Channel 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3577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8BFF-8B96-E853-356E-E26782A1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" y="43380"/>
            <a:ext cx="7517042" cy="612096"/>
          </a:xfrm>
        </p:spPr>
        <p:txBody>
          <a:bodyPr>
            <a:normAutofit fontScale="90000"/>
          </a:bodyPr>
          <a:lstStyle/>
          <a:p>
            <a:r>
              <a:rPr lang="en-US" dirty="0"/>
              <a:t>Resistor</a:t>
            </a:r>
          </a:p>
        </p:txBody>
      </p:sp>
      <p:pic>
        <p:nvPicPr>
          <p:cNvPr id="4" name="Content Placeholder 3" descr="A close-up of a resistor&#10;&#10;Description automatically generated">
            <a:extLst>
              <a:ext uri="{FF2B5EF4-FFF2-40B4-BE49-F238E27FC236}">
                <a16:creationId xmlns:a16="http://schemas.microsoft.com/office/drawing/2014/main" id="{51C611BB-6F9E-AE2F-E8BA-5BA37D52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78171" y="1785457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DEEB80-D4D3-95E0-DF1C-97BE1C6C8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240" y="659028"/>
            <a:ext cx="2353003" cy="33342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DD8F2E-5F36-9BBC-1459-0AA298112F1D}"/>
              </a:ext>
            </a:extLst>
          </p:cNvPr>
          <p:cNvSpPr txBox="1"/>
          <p:nvPr/>
        </p:nvSpPr>
        <p:spPr>
          <a:xfrm>
            <a:off x="1068545" y="4358527"/>
            <a:ext cx="60971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resistor is </a:t>
            </a:r>
            <a:r>
              <a:rPr lang="en-US" b="1" dirty="0"/>
              <a:t>a passive two-terminal electrical component that implements electrical resistance as a circuit element</a:t>
            </a:r>
            <a:r>
              <a:rPr lang="en-US" dirty="0"/>
              <a:t>. In electronic circuits, resistors are used to reduce current flow, adjust signal levels, to divide voltages – 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38139-2BBC-DA50-A570-3401B696DDE6}"/>
              </a:ext>
            </a:extLst>
          </p:cNvPr>
          <p:cNvSpPr txBox="1"/>
          <p:nvPr/>
        </p:nvSpPr>
        <p:spPr>
          <a:xfrm>
            <a:off x="1428749" y="6253205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[1] - https://en.wikipedia.org/wiki/Resistor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9CE4D64-8234-F42C-307E-FE5869A7F235}"/>
              </a:ext>
            </a:extLst>
          </p:cNvPr>
          <p:cNvSpPr/>
          <p:nvPr/>
        </p:nvSpPr>
        <p:spPr>
          <a:xfrm>
            <a:off x="8952187" y="568813"/>
            <a:ext cx="2638498" cy="1752165"/>
          </a:xfrm>
          <a:prstGeom prst="wedgeRectCallout">
            <a:avLst>
              <a:gd name="adj1" fmla="val -131458"/>
              <a:gd name="adj2" fmla="val 321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 of 220 Ohm resistor to limit the current through the LED and to prevent excess current that can burn out the LED </a:t>
            </a:r>
          </a:p>
        </p:txBody>
      </p:sp>
    </p:spTree>
    <p:extLst>
      <p:ext uri="{BB962C8B-B14F-4D97-AF65-F5344CB8AC3E}">
        <p14:creationId xmlns:p14="http://schemas.microsoft.com/office/powerpoint/2010/main" val="4007421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823A7-4943-F6FD-D2AC-53466FBDC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7247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LED and Button Switch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BF024-11A8-5FD9-D789-8AAD07271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8" y="1099230"/>
            <a:ext cx="3652881" cy="43513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effectLst/>
              </a:rPr>
              <a:t>The longer leg (known as the ‘</a:t>
            </a:r>
            <a:r>
              <a:rPr lang="en-US" sz="1800" b="1" dirty="0">
                <a:effectLst/>
              </a:rPr>
              <a:t>anode</a:t>
            </a:r>
            <a:r>
              <a:rPr lang="en-US" sz="1800" dirty="0">
                <a:effectLst/>
              </a:rPr>
              <a:t>’), is always connected to the positive supply of the circuit. The shorter leg (known as the ‘</a:t>
            </a:r>
            <a:r>
              <a:rPr lang="en-US" sz="1800" b="1" dirty="0">
                <a:effectLst/>
              </a:rPr>
              <a:t>cathode</a:t>
            </a:r>
            <a:r>
              <a:rPr lang="en-US" sz="1800" dirty="0">
                <a:effectLst/>
              </a:rPr>
              <a:t>’) is connected to the negative side of the power supply, known as ‘ground’.</a:t>
            </a:r>
          </a:p>
          <a:p>
            <a:pPr algn="l"/>
            <a:endParaRPr lang="en-US" sz="1800" dirty="0">
              <a:effectLst/>
            </a:endParaRPr>
          </a:p>
          <a:p>
            <a:pPr algn="l"/>
            <a:r>
              <a:rPr lang="en-US" sz="1800" b="1" dirty="0">
                <a:effectLst/>
              </a:rPr>
              <a:t>LED</a:t>
            </a:r>
            <a:r>
              <a:rPr lang="en-US" sz="1800" dirty="0">
                <a:effectLst/>
              </a:rPr>
              <a:t> stands for </a:t>
            </a:r>
            <a:r>
              <a:rPr lang="en-US" sz="1800" b="1" dirty="0">
                <a:effectLst/>
              </a:rPr>
              <a:t>L</a:t>
            </a:r>
            <a:r>
              <a:rPr lang="en-US" sz="1800" dirty="0">
                <a:effectLst/>
              </a:rPr>
              <a:t>ight </a:t>
            </a:r>
            <a:r>
              <a:rPr lang="en-US" sz="1800" b="1" dirty="0">
                <a:effectLst/>
              </a:rPr>
              <a:t>E</a:t>
            </a:r>
            <a:r>
              <a:rPr lang="en-US" sz="1800" dirty="0">
                <a:effectLst/>
              </a:rPr>
              <a:t>mitting </a:t>
            </a:r>
            <a:r>
              <a:rPr lang="en-US" sz="1800" b="1" dirty="0">
                <a:effectLst/>
              </a:rPr>
              <a:t>D</a:t>
            </a:r>
            <a:r>
              <a:rPr lang="en-US" sz="1800" dirty="0">
                <a:effectLst/>
              </a:rPr>
              <a:t>iode, and glows when electricity (current) is passed through it. </a:t>
            </a:r>
            <a:r>
              <a:rPr lang="en-US" sz="1800" dirty="0"/>
              <a:t>-</a:t>
            </a:r>
            <a:r>
              <a:rPr lang="en-US" sz="1800" dirty="0">
                <a:effectLst/>
              </a:rPr>
              <a:t> [2]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9B399-3C8C-125C-D51E-73B5DCB38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595" y="2672985"/>
            <a:ext cx="2729396" cy="290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C67FC-2CF8-E304-04A4-5D4C755742BC}"/>
              </a:ext>
            </a:extLst>
          </p:cNvPr>
          <p:cNvSpPr txBox="1"/>
          <p:nvPr/>
        </p:nvSpPr>
        <p:spPr>
          <a:xfrm>
            <a:off x="4262824" y="1953262"/>
            <a:ext cx="430050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one side of the switch to an input pin on the Raspberry Pi, in this case we use pin 10.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other side of the switch we connect to 3.3V on pin 1 using a resistor.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The resistor is used as a current limiting resistor to protect our input pin by limiting the amount of current that can flow. [3]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ECED8-D30F-0760-7442-BB69653EA1D8}"/>
              </a:ext>
            </a:extLst>
          </p:cNvPr>
          <p:cNvSpPr txBox="1"/>
          <p:nvPr/>
        </p:nvSpPr>
        <p:spPr>
          <a:xfrm>
            <a:off x="150376" y="6492875"/>
            <a:ext cx="9058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3"/>
              </a:rPr>
              <a:t>https://raspberrypihq.com/use-a-push-button-with-raspberry-pi-gpio/</a:t>
            </a:r>
            <a:r>
              <a:rPr lang="en-US" sz="1400" dirty="0"/>
              <a:t>   - 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C7ECA-1A51-CE06-3CA5-DF98A931EF34}"/>
              </a:ext>
            </a:extLst>
          </p:cNvPr>
          <p:cNvSpPr txBox="1"/>
          <p:nvPr/>
        </p:nvSpPr>
        <p:spPr>
          <a:xfrm>
            <a:off x="150376" y="6220760"/>
            <a:ext cx="113300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4"/>
              </a:rPr>
              <a:t>https://thepihut.com/blogs/raspberry-pi-tutorials/27968772-turning-on-an-led-with-your-raspberry-pis-gpio-pins</a:t>
            </a:r>
            <a:r>
              <a:rPr lang="en-US" sz="1400" dirty="0"/>
              <a:t>  - [2]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B9B27F-AD35-4FB6-25E5-F3A8E17FBE2F}"/>
              </a:ext>
            </a:extLst>
          </p:cNvPr>
          <p:cNvSpPr/>
          <p:nvPr/>
        </p:nvSpPr>
        <p:spPr>
          <a:xfrm rot="839218">
            <a:off x="7145297" y="3080855"/>
            <a:ext cx="2812775" cy="1531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D1929F-9519-A9D2-F284-02312700A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658" y="4433207"/>
            <a:ext cx="66921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522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14B95-64DA-D23B-E66F-E6D6F85B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068175" cy="1082842"/>
          </a:xfrm>
        </p:spPr>
        <p:txBody>
          <a:bodyPr/>
          <a:lstStyle/>
          <a:p>
            <a:r>
              <a:rPr lang="en-US" dirty="0"/>
              <a:t>“Smart” bulb device (Fritzing circuit design) concept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0972AA-F05A-9A8F-A91F-2B4BB2C65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1964" y="1262412"/>
            <a:ext cx="10153236" cy="4420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2578ED-5FBC-60E4-551A-44EDA997BF15}"/>
              </a:ext>
            </a:extLst>
          </p:cNvPr>
          <p:cNvSpPr txBox="1"/>
          <p:nvPr/>
        </p:nvSpPr>
        <p:spPr>
          <a:xfrm>
            <a:off x="2419639" y="5683266"/>
            <a:ext cx="75295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/>
              <a:t>Fritzing is an </a:t>
            </a:r>
            <a:r>
              <a:rPr lang="en-US" dirty="0">
                <a:hlinkClick r:id="rId3"/>
              </a:rPr>
              <a:t>open-source hardware initiative</a:t>
            </a:r>
            <a:r>
              <a:rPr lang="en-US" dirty="0"/>
              <a:t> that makes electronics accessible as a creative material for anyone.</a:t>
            </a:r>
          </a:p>
          <a:p>
            <a:pPr lvl="2"/>
            <a:r>
              <a:rPr lang="en-US" dirty="0"/>
              <a:t> </a:t>
            </a:r>
            <a:r>
              <a:rPr lang="en-US" dirty="0">
                <a:hlinkClick r:id="rId4"/>
              </a:rPr>
              <a:t>https://fritzing.org/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42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88" y="158033"/>
            <a:ext cx="11419325" cy="877342"/>
          </a:xfrm>
        </p:spPr>
        <p:txBody>
          <a:bodyPr>
            <a:normAutofit fontScale="90000"/>
          </a:bodyPr>
          <a:lstStyle/>
          <a:p>
            <a:r>
              <a:rPr lang="en-US" dirty="0"/>
              <a:t>Completed “Smart” bulb device (hardware prototype)</a:t>
            </a:r>
            <a:endParaRPr lang="en-US" b="1" dirty="0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8FDA3E1E-CF1A-58C8-0461-75246BD34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24" y="1108792"/>
            <a:ext cx="7278051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Goal:  IoT “Smart” Light Bulb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804047" y="16261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539859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35477-362D-0902-9E3D-925059E4D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8" y="109171"/>
            <a:ext cx="11098238" cy="665626"/>
          </a:xfrm>
        </p:spPr>
        <p:txBody>
          <a:bodyPr>
            <a:normAutofit fontScale="90000"/>
          </a:bodyPr>
          <a:lstStyle/>
          <a:p>
            <a:r>
              <a:rPr lang="en-US" dirty="0"/>
              <a:t>“Smart” bulb device (concept versus prototype)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14DCF8-C065-4CB1-E92C-99D107518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6788" y="3069894"/>
            <a:ext cx="5667519" cy="2538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09AD8-3C1E-DD26-F21B-4F80E69E7361}"/>
              </a:ext>
            </a:extLst>
          </p:cNvPr>
          <p:cNvSpPr txBox="1"/>
          <p:nvPr/>
        </p:nvSpPr>
        <p:spPr>
          <a:xfrm>
            <a:off x="5001382" y="893446"/>
            <a:ext cx="1389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versus</a:t>
            </a:r>
          </a:p>
        </p:txBody>
      </p:sp>
      <p:sp>
        <p:nvSpPr>
          <p:cNvPr id="8" name="Arrow: Bent-Up 7">
            <a:extLst>
              <a:ext uri="{FF2B5EF4-FFF2-40B4-BE49-F238E27FC236}">
                <a16:creationId xmlns:a16="http://schemas.microsoft.com/office/drawing/2014/main" id="{F9B353F2-AF0B-9390-ABA1-8C79A2CD0606}"/>
              </a:ext>
            </a:extLst>
          </p:cNvPr>
          <p:cNvSpPr/>
          <p:nvPr/>
        </p:nvSpPr>
        <p:spPr>
          <a:xfrm rot="10800000">
            <a:off x="3876890" y="1082474"/>
            <a:ext cx="1054154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DB156BF1-DDAC-DED4-D2ED-15EEC92F9D78}"/>
              </a:ext>
            </a:extLst>
          </p:cNvPr>
          <p:cNvSpPr/>
          <p:nvPr/>
        </p:nvSpPr>
        <p:spPr>
          <a:xfrm rot="10800000" flipH="1">
            <a:off x="6390432" y="1082475"/>
            <a:ext cx="1173246" cy="707682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35588D27-6B66-0954-5841-93C313F5A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825" y="2354584"/>
            <a:ext cx="5444150" cy="396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52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088C-4B2A-181A-1BAD-4ECE5261F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09" y="-22706"/>
            <a:ext cx="11823981" cy="502746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Attach the T-Cobbler (GPIO expander to the breadboard)</a:t>
            </a: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A0F9EA3-5D19-CFFD-2E93-DABD643D1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66" y="1321034"/>
            <a:ext cx="8834825" cy="313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950B-010D-3C99-AF95-4758D438B250}"/>
              </a:ext>
            </a:extLst>
          </p:cNvPr>
          <p:cNvSpPr txBox="1"/>
          <p:nvPr/>
        </p:nvSpPr>
        <p:spPr>
          <a:xfrm>
            <a:off x="644728" y="4562123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 Note the orientation to negative/positive (power) terminal strips 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54FF31-C41F-A9CA-F766-887F4BE1F3D3}"/>
              </a:ext>
            </a:extLst>
          </p:cNvPr>
          <p:cNvCxnSpPr>
            <a:cxnSpLocks/>
          </p:cNvCxnSpPr>
          <p:nvPr/>
        </p:nvCxnSpPr>
        <p:spPr>
          <a:xfrm flipV="1">
            <a:off x="4360092" y="3346471"/>
            <a:ext cx="431575" cy="94978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C789F6-E558-5DDD-3F55-EBE8C0E0138F}"/>
              </a:ext>
            </a:extLst>
          </p:cNvPr>
          <p:cNvCxnSpPr>
            <a:cxnSpLocks/>
          </p:cNvCxnSpPr>
          <p:nvPr/>
        </p:nvCxnSpPr>
        <p:spPr>
          <a:xfrm flipV="1">
            <a:off x="4360092" y="3124200"/>
            <a:ext cx="1459683" cy="117205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0FE9E7-2FBE-FD2C-8E3F-023BD89C529B}"/>
              </a:ext>
            </a:extLst>
          </p:cNvPr>
          <p:cNvCxnSpPr>
            <a:cxnSpLocks/>
          </p:cNvCxnSpPr>
          <p:nvPr/>
        </p:nvCxnSpPr>
        <p:spPr>
          <a:xfrm flipV="1">
            <a:off x="5089933" y="1615267"/>
            <a:ext cx="2417722" cy="26809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9CF15C8-6228-9FD5-0E52-B8A93CDC0432}"/>
              </a:ext>
            </a:extLst>
          </p:cNvPr>
          <p:cNvCxnSpPr>
            <a:cxnSpLocks/>
          </p:cNvCxnSpPr>
          <p:nvPr/>
        </p:nvCxnSpPr>
        <p:spPr>
          <a:xfrm flipV="1">
            <a:off x="5089933" y="1820256"/>
            <a:ext cx="3511142" cy="250196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5F3A6E-81F4-758E-A280-15CA07A3DF6A}"/>
              </a:ext>
            </a:extLst>
          </p:cNvPr>
          <p:cNvSpPr txBox="1"/>
          <p:nvPr/>
        </p:nvSpPr>
        <p:spPr>
          <a:xfrm>
            <a:off x="644729" y="5639631"/>
            <a:ext cx="6200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*** Insert the t-cobbler beginning in the first column of sockets in the breadboard </a:t>
            </a:r>
          </a:p>
        </p:txBody>
      </p:sp>
      <p:pic>
        <p:nvPicPr>
          <p:cNvPr id="22" name="Picture 21" descr="A person holding a circuit board&#10;&#10;Description automatically generated">
            <a:extLst>
              <a:ext uri="{FF2B5EF4-FFF2-40B4-BE49-F238E27FC236}">
                <a16:creationId xmlns:a16="http://schemas.microsoft.com/office/drawing/2014/main" id="{E1DC490B-7704-3DCF-AFB8-03DC14846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921" y="3470886"/>
            <a:ext cx="4798161" cy="3310914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9419AA-E97D-CD3E-CF3D-82838CCEC673}"/>
              </a:ext>
            </a:extLst>
          </p:cNvPr>
          <p:cNvCxnSpPr>
            <a:cxnSpLocks/>
          </p:cNvCxnSpPr>
          <p:nvPr/>
        </p:nvCxnSpPr>
        <p:spPr>
          <a:xfrm flipV="1">
            <a:off x="6391275" y="5000625"/>
            <a:ext cx="3124200" cy="104775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CC7545-D969-23DA-3C30-C4D81CC386B6}"/>
              </a:ext>
            </a:extLst>
          </p:cNvPr>
          <p:cNvSpPr txBox="1"/>
          <p:nvPr/>
        </p:nvSpPr>
        <p:spPr>
          <a:xfrm>
            <a:off x="2519362" y="638427"/>
            <a:ext cx="719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 Note of the rows on exposed on each side of the t-cobbler (3 on side, and 2 on the other.  Yore design should look like this. 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0EA6E962-8B6F-2796-4156-40166B22117C}"/>
              </a:ext>
            </a:extLst>
          </p:cNvPr>
          <p:cNvSpPr/>
          <p:nvPr/>
        </p:nvSpPr>
        <p:spPr>
          <a:xfrm>
            <a:off x="5505450" y="1927570"/>
            <a:ext cx="228600" cy="2856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A642CE7B-F805-4903-5963-801D0F17DA6E}"/>
              </a:ext>
            </a:extLst>
          </p:cNvPr>
          <p:cNvSpPr/>
          <p:nvPr/>
        </p:nvSpPr>
        <p:spPr>
          <a:xfrm>
            <a:off x="5524500" y="2802262"/>
            <a:ext cx="228600" cy="28566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D29A49E-EA6A-92B7-DE5C-269EF4DAE454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687154" y="1284758"/>
            <a:ext cx="430277" cy="77325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D26715-3352-AE96-6D25-C9B43FA7452C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5753100" y="1284758"/>
            <a:ext cx="364331" cy="160308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108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9B4F-C10D-DBBC-2B27-BD720073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21"/>
            <a:ext cx="12039600" cy="6192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Construct the device (electronic circuit):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99E1F-B2B1-22E9-AE22-D83E24E0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550" y="1172666"/>
            <a:ext cx="4737923" cy="5409617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to the 3.3v pin of the T-Cobber and the positive (+) terminal strip of the breadboard (same side as the 3v pin). </a:t>
            </a:r>
            <a:r>
              <a:rPr lang="en-US" sz="1400" dirty="0">
                <a:solidFill>
                  <a:schemeClr val="accent1"/>
                </a:solidFill>
              </a:rPr>
              <a:t>This provides  3.3v power to entire edge terminal socket strip designated by the red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“Black”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</a:t>
            </a:r>
            <a:r>
              <a:rPr lang="en-US" sz="1400" dirty="0"/>
              <a:t> wire to a “GND” pin on 3.3v side of the T-Cobbler, and the negative (-)  terminal strip on the breadboard (same side 5v pin).   </a:t>
            </a:r>
            <a:r>
              <a:rPr lang="en-US" sz="1400" b="1" dirty="0"/>
              <a:t>This provides a ground (-) to the entire edge terminal socket strip designated by the blue line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 </a:t>
            </a:r>
            <a:r>
              <a:rPr lang="en-US" sz="1400" b="1" dirty="0"/>
              <a:t>switch button </a:t>
            </a:r>
            <a:r>
              <a:rPr lang="en-US" sz="1400" dirty="0"/>
              <a:t>onto the bread board (as shown). Connect  an </a:t>
            </a:r>
            <a:r>
              <a:rPr lang="en-US" sz="1400" b="1" dirty="0">
                <a:solidFill>
                  <a:srgbClr val="00B050"/>
                </a:solidFill>
              </a:rPr>
              <a:t>“Green”  </a:t>
            </a:r>
            <a:r>
              <a:rPr lang="en-US" sz="1400" dirty="0"/>
              <a:t>wire to GPIO 23 from the T-cobbler to the output side of the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/>
              <a:t>wire from the positive (+) 3.3v terminal strip of the breadboard  to the input side of the switch button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dirty="0">
                <a:solidFill>
                  <a:srgbClr val="FFC000"/>
                </a:solidFill>
              </a:rPr>
              <a:t>“Yellow”</a:t>
            </a:r>
            <a:r>
              <a:rPr lang="en-US" sz="1400" dirty="0"/>
              <a:t> wire from the output side of the switch button to </a:t>
            </a:r>
            <a:r>
              <a:rPr lang="en-US" sz="1400" i="1" dirty="0">
                <a:solidFill>
                  <a:srgbClr val="0070C0"/>
                </a:solidFill>
              </a:rPr>
              <a:t>the longer (+) LED anode </a:t>
            </a:r>
            <a:r>
              <a:rPr lang="en-US" sz="1400" dirty="0"/>
              <a:t>terminal of the LED</a:t>
            </a:r>
            <a:endParaRPr lang="en-US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Push an LED into the breadboard (as shown).  </a:t>
            </a:r>
            <a:r>
              <a:rPr lang="en-US" sz="1400" i="1" dirty="0">
                <a:solidFill>
                  <a:srgbClr val="0070C0"/>
                </a:solidFill>
              </a:rPr>
              <a:t>Note: the bend in the LED terminal indicates the longer (+) LED anode.</a:t>
            </a:r>
            <a:r>
              <a:rPr lang="en-US" sz="1400" dirty="0"/>
              <a:t> Connect a </a:t>
            </a:r>
            <a:r>
              <a:rPr lang="en-US" sz="1400" b="1" dirty="0"/>
              <a:t>220-ohm resistor </a:t>
            </a:r>
            <a:r>
              <a:rPr lang="en-US" sz="1400" dirty="0"/>
              <a:t>between LED cathode (shorter negative - ) pin and the negative (-) terminal strip on the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“</a:t>
            </a:r>
            <a:r>
              <a:rPr 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</a:rPr>
              <a:t>Blue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” </a:t>
            </a:r>
            <a:r>
              <a:rPr lang="en-US" sz="1400" dirty="0">
                <a:solidFill>
                  <a:srgbClr val="000000"/>
                </a:solidFill>
                <a:effectLst/>
              </a:rPr>
              <a:t>jumper  wire to the GPIO pin 23 from the T-cobbl</a:t>
            </a:r>
            <a:r>
              <a:rPr lang="en-US" sz="1400" dirty="0">
                <a:solidFill>
                  <a:srgbClr val="000000"/>
                </a:solidFill>
              </a:rPr>
              <a:t>er, and </a:t>
            </a:r>
            <a:r>
              <a:rPr lang="en-US" sz="1400" dirty="0"/>
              <a:t>the </a:t>
            </a:r>
            <a:r>
              <a:rPr lang="en-US" sz="1400" i="1" dirty="0"/>
              <a:t>IN</a:t>
            </a:r>
            <a:r>
              <a:rPr lang="en-US" sz="1400" dirty="0"/>
              <a:t> terminal of the 3.3v 1 channel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solidFill>
                  <a:srgbClr val="FF0000"/>
                </a:solidFill>
                <a:effectLst/>
              </a:rPr>
              <a:t>“Red”</a:t>
            </a:r>
            <a:r>
              <a:rPr lang="en-US" sz="1400" dirty="0"/>
              <a:t> jumper wire from 3.3v positive (+) terminal strip of the breadboard to </a:t>
            </a:r>
            <a:r>
              <a:rPr lang="en-US" sz="1400" i="1" dirty="0"/>
              <a:t>VCC</a:t>
            </a:r>
            <a:r>
              <a:rPr lang="en-US" sz="1400" dirty="0"/>
              <a:t> 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Connect a </a:t>
            </a:r>
            <a:r>
              <a:rPr lang="en-US" sz="1400" b="1" dirty="0">
                <a:effectLst/>
              </a:rPr>
              <a:t>“Black”</a:t>
            </a:r>
            <a:r>
              <a:rPr lang="en-US" sz="1400" dirty="0"/>
              <a:t> jumper wire from negative (+) terminal strip of the breadboard to </a:t>
            </a:r>
            <a:r>
              <a:rPr lang="en-US" sz="1400" i="1" dirty="0"/>
              <a:t>GND </a:t>
            </a:r>
            <a:r>
              <a:rPr lang="en-US" sz="1400" dirty="0"/>
              <a:t>terminal on of the relay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a </a:t>
            </a:r>
            <a:r>
              <a:rPr lang="en-US" sz="1400" dirty="0">
                <a:solidFill>
                  <a:srgbClr val="FF0000"/>
                </a:solidFill>
              </a:rPr>
              <a:t>“</a:t>
            </a:r>
            <a:r>
              <a:rPr lang="en-US" sz="1400" b="1" dirty="0">
                <a:solidFill>
                  <a:srgbClr val="FF0000"/>
                </a:solidFill>
              </a:rPr>
              <a:t>Red”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rgbClr val="000000"/>
                </a:solidFill>
              </a:rPr>
              <a:t>wire to the NO (Normally open) terminal of the relay to the 3.3v (positive +) terminal strip of the breadboard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rgbClr val="000000"/>
                </a:solidFill>
              </a:rPr>
              <a:t>Connect  </a:t>
            </a:r>
            <a:r>
              <a:rPr lang="en-US" sz="1400" b="1" dirty="0">
                <a:solidFill>
                  <a:srgbClr val="FF0000"/>
                </a:solidFill>
              </a:rPr>
              <a:t>“Red” </a:t>
            </a:r>
            <a:r>
              <a:rPr lang="en-US" sz="1400" dirty="0">
                <a:solidFill>
                  <a:srgbClr val="000000"/>
                </a:solidFill>
              </a:rPr>
              <a:t>wire the COM (Common) terminal of the relay to the (positive +) terminal of the LED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832A8-7317-A516-7051-EA638AC49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1969" y="3256395"/>
            <a:ext cx="6729005" cy="29298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DF381E-F046-8300-3604-3838C33A9963}"/>
              </a:ext>
            </a:extLst>
          </p:cNvPr>
          <p:cNvSpPr txBox="1"/>
          <p:nvPr/>
        </p:nvSpPr>
        <p:spPr>
          <a:xfrm>
            <a:off x="6777607" y="5896722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E9D7-AD87-0400-E8EC-23480BA35E1D}"/>
              </a:ext>
            </a:extLst>
          </p:cNvPr>
          <p:cNvSpPr txBox="1"/>
          <p:nvPr/>
        </p:nvSpPr>
        <p:spPr>
          <a:xfrm>
            <a:off x="7387363" y="5991656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575E16-1727-A405-E7BB-19737EC19EA7}"/>
              </a:ext>
            </a:extLst>
          </p:cNvPr>
          <p:cNvCxnSpPr>
            <a:cxnSpLocks/>
          </p:cNvCxnSpPr>
          <p:nvPr/>
        </p:nvCxnSpPr>
        <p:spPr>
          <a:xfrm flipV="1">
            <a:off x="7053978" y="5342655"/>
            <a:ext cx="684089" cy="62714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0D3F030-1357-BD00-5462-5849F9F2E978}"/>
              </a:ext>
            </a:extLst>
          </p:cNvPr>
          <p:cNvCxnSpPr>
            <a:cxnSpLocks/>
          </p:cNvCxnSpPr>
          <p:nvPr/>
        </p:nvCxnSpPr>
        <p:spPr>
          <a:xfrm flipV="1">
            <a:off x="7594507" y="5336632"/>
            <a:ext cx="481812" cy="7145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3DAA6EB-3A89-4031-17C9-16C24C192539}"/>
              </a:ext>
            </a:extLst>
          </p:cNvPr>
          <p:cNvSpPr txBox="1"/>
          <p:nvPr/>
        </p:nvSpPr>
        <p:spPr>
          <a:xfrm>
            <a:off x="9354158" y="5570185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359FB0-50AC-AC9A-088B-34793390AB36}"/>
              </a:ext>
            </a:extLst>
          </p:cNvPr>
          <p:cNvCxnSpPr>
            <a:cxnSpLocks/>
          </p:cNvCxnSpPr>
          <p:nvPr/>
        </p:nvCxnSpPr>
        <p:spPr>
          <a:xfrm flipV="1">
            <a:off x="9606442" y="5209761"/>
            <a:ext cx="299199" cy="45965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C274A2-828F-BF8A-AB1D-897441102A3B}"/>
              </a:ext>
            </a:extLst>
          </p:cNvPr>
          <p:cNvCxnSpPr>
            <a:cxnSpLocks/>
          </p:cNvCxnSpPr>
          <p:nvPr/>
        </p:nvCxnSpPr>
        <p:spPr>
          <a:xfrm flipH="1">
            <a:off x="10462164" y="4125173"/>
            <a:ext cx="288981" cy="33681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95A2C98-B3A9-6A1F-B841-41EDE8FBDC21}"/>
              </a:ext>
            </a:extLst>
          </p:cNvPr>
          <p:cNvSpPr txBox="1"/>
          <p:nvPr/>
        </p:nvSpPr>
        <p:spPr>
          <a:xfrm>
            <a:off x="10513112" y="3851803"/>
            <a:ext cx="48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*5.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08BDA-E444-98DF-41DB-820C28A0B607}"/>
              </a:ext>
            </a:extLst>
          </p:cNvPr>
          <p:cNvCxnSpPr>
            <a:cxnSpLocks/>
          </p:cNvCxnSpPr>
          <p:nvPr/>
        </p:nvCxnSpPr>
        <p:spPr>
          <a:xfrm flipV="1">
            <a:off x="10200006" y="5068555"/>
            <a:ext cx="63270" cy="63257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73DCBA9-A990-E290-5E8E-A0650DF78F6E}"/>
              </a:ext>
            </a:extLst>
          </p:cNvPr>
          <p:cNvSpPr txBox="1"/>
          <p:nvPr/>
        </p:nvSpPr>
        <p:spPr>
          <a:xfrm>
            <a:off x="11125989" y="3791548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*7.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227891-D006-7AD7-A969-E7BB8E00168C}"/>
              </a:ext>
            </a:extLst>
          </p:cNvPr>
          <p:cNvCxnSpPr>
            <a:cxnSpLocks/>
          </p:cNvCxnSpPr>
          <p:nvPr/>
        </p:nvCxnSpPr>
        <p:spPr>
          <a:xfrm>
            <a:off x="10103629" y="2264067"/>
            <a:ext cx="319295" cy="98653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FAB9DB-C417-37DA-CC1C-5CBB8392C411}"/>
              </a:ext>
            </a:extLst>
          </p:cNvPr>
          <p:cNvCxnSpPr>
            <a:cxnSpLocks/>
          </p:cNvCxnSpPr>
          <p:nvPr/>
        </p:nvCxnSpPr>
        <p:spPr>
          <a:xfrm flipH="1">
            <a:off x="11653325" y="2930182"/>
            <a:ext cx="30967" cy="436386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7DEC079-D950-E9F2-3ACD-92915006ECCC}"/>
              </a:ext>
            </a:extLst>
          </p:cNvPr>
          <p:cNvSpPr txBox="1"/>
          <p:nvPr/>
        </p:nvSpPr>
        <p:spPr>
          <a:xfrm>
            <a:off x="8442531" y="3780803"/>
            <a:ext cx="508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75BDAE-2E85-421C-4F81-546DB63D186C}"/>
              </a:ext>
            </a:extLst>
          </p:cNvPr>
          <p:cNvCxnSpPr>
            <a:cxnSpLocks/>
          </p:cNvCxnSpPr>
          <p:nvPr/>
        </p:nvCxnSpPr>
        <p:spPr>
          <a:xfrm flipH="1">
            <a:off x="8516222" y="4079555"/>
            <a:ext cx="90249" cy="46129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CC3A955-C52B-7CD9-2E22-DD063D84CC2C}"/>
              </a:ext>
            </a:extLst>
          </p:cNvPr>
          <p:cNvSpPr txBox="1"/>
          <p:nvPr/>
        </p:nvSpPr>
        <p:spPr>
          <a:xfrm>
            <a:off x="10050182" y="5638318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6. 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C048D1-7E4C-227D-EC32-0D46D8AE38C6}"/>
              </a:ext>
            </a:extLst>
          </p:cNvPr>
          <p:cNvCxnSpPr>
            <a:cxnSpLocks/>
          </p:cNvCxnSpPr>
          <p:nvPr/>
        </p:nvCxnSpPr>
        <p:spPr>
          <a:xfrm flipH="1">
            <a:off x="10462165" y="4125173"/>
            <a:ext cx="280542" cy="110228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A678531-6200-E540-1AA8-73DC920A4FAE}"/>
              </a:ext>
            </a:extLst>
          </p:cNvPr>
          <p:cNvSpPr txBox="1"/>
          <p:nvPr/>
        </p:nvSpPr>
        <p:spPr>
          <a:xfrm>
            <a:off x="7236471" y="2736424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8. 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1ED23CE-1B2D-9665-B53C-24A7DA1ED13A}"/>
              </a:ext>
            </a:extLst>
          </p:cNvPr>
          <p:cNvCxnSpPr>
            <a:cxnSpLocks/>
          </p:cNvCxnSpPr>
          <p:nvPr/>
        </p:nvCxnSpPr>
        <p:spPr>
          <a:xfrm>
            <a:off x="7533685" y="3040354"/>
            <a:ext cx="542634" cy="412702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0AF2DBF-DE9A-B3C2-A7D0-2730CFA5E86C}"/>
              </a:ext>
            </a:extLst>
          </p:cNvPr>
          <p:cNvSpPr txBox="1"/>
          <p:nvPr/>
        </p:nvSpPr>
        <p:spPr>
          <a:xfrm>
            <a:off x="8846614" y="2679793"/>
            <a:ext cx="376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9.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FC733E6-32A3-F37A-E86C-F5348ED444B8}"/>
              </a:ext>
            </a:extLst>
          </p:cNvPr>
          <p:cNvCxnSpPr>
            <a:cxnSpLocks/>
          </p:cNvCxnSpPr>
          <p:nvPr/>
        </p:nvCxnSpPr>
        <p:spPr>
          <a:xfrm flipH="1" flipV="1">
            <a:off x="9523463" y="3584396"/>
            <a:ext cx="352552" cy="31673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5EEDDE-C9CF-595C-C17A-3E66FCED0495}"/>
              </a:ext>
            </a:extLst>
          </p:cNvPr>
          <p:cNvCxnSpPr>
            <a:cxnSpLocks/>
          </p:cNvCxnSpPr>
          <p:nvPr/>
        </p:nvCxnSpPr>
        <p:spPr>
          <a:xfrm flipH="1">
            <a:off x="10941596" y="4036469"/>
            <a:ext cx="349200" cy="1190625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89DBBE17-0242-4072-F6BB-FEEA6BA7BACA}"/>
              </a:ext>
            </a:extLst>
          </p:cNvPr>
          <p:cNvSpPr txBox="1"/>
          <p:nvPr/>
        </p:nvSpPr>
        <p:spPr>
          <a:xfrm>
            <a:off x="9766481" y="3831172"/>
            <a:ext cx="50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C29D19F-A8BA-557A-BBAF-F4B9526ADEA2}"/>
              </a:ext>
            </a:extLst>
          </p:cNvPr>
          <p:cNvSpPr txBox="1"/>
          <p:nvPr/>
        </p:nvSpPr>
        <p:spPr>
          <a:xfrm>
            <a:off x="11649113" y="566941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11. 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27CC79-5E4B-461B-1F87-05D2565E9F55}"/>
              </a:ext>
            </a:extLst>
          </p:cNvPr>
          <p:cNvCxnSpPr>
            <a:cxnSpLocks/>
          </p:cNvCxnSpPr>
          <p:nvPr/>
        </p:nvCxnSpPr>
        <p:spPr>
          <a:xfrm flipH="1" flipV="1">
            <a:off x="11668808" y="5439589"/>
            <a:ext cx="159642" cy="322301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8F2AB66-46E4-48B3-A2F1-6D5517ED5B6A}"/>
              </a:ext>
            </a:extLst>
          </p:cNvPr>
          <p:cNvCxnSpPr>
            <a:cxnSpLocks/>
          </p:cNvCxnSpPr>
          <p:nvPr/>
        </p:nvCxnSpPr>
        <p:spPr>
          <a:xfrm>
            <a:off x="9117606" y="2998313"/>
            <a:ext cx="201027" cy="351918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20FDEDD6-A3DF-E4E5-144C-04DFDC93335E}"/>
              </a:ext>
            </a:extLst>
          </p:cNvPr>
          <p:cNvSpPr txBox="1"/>
          <p:nvPr/>
        </p:nvSpPr>
        <p:spPr>
          <a:xfrm>
            <a:off x="8893465" y="6187148"/>
            <a:ext cx="335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*</a:t>
            </a:r>
            <a:r>
              <a:rPr lang="en-US" sz="2000" dirty="0"/>
              <a:t> - indicates multiple steps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78F9BD31-DE4E-AE67-BC13-A494A9858E9E}"/>
              </a:ext>
            </a:extLst>
          </p:cNvPr>
          <p:cNvSpPr txBox="1"/>
          <p:nvPr/>
        </p:nvSpPr>
        <p:spPr>
          <a:xfrm>
            <a:off x="537471" y="699024"/>
            <a:ext cx="674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Power off and disconnect the Raspberry Pi power source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8B6E12-7082-382D-D7A0-898FE4A65021}"/>
              </a:ext>
            </a:extLst>
          </p:cNvPr>
          <p:cNvSpPr txBox="1"/>
          <p:nvPr/>
        </p:nvSpPr>
        <p:spPr>
          <a:xfrm>
            <a:off x="25074" y="6494008"/>
            <a:ext cx="958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Connect and power on Raspberry Pi and test by press the button to activate the bulb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99D9F6B-3475-6FC2-B3C0-11390336B0D6}"/>
              </a:ext>
            </a:extLst>
          </p:cNvPr>
          <p:cNvCxnSpPr>
            <a:cxnSpLocks/>
          </p:cNvCxnSpPr>
          <p:nvPr/>
        </p:nvCxnSpPr>
        <p:spPr>
          <a:xfrm flipH="1">
            <a:off x="10923026" y="4021503"/>
            <a:ext cx="383166" cy="440483"/>
          </a:xfrm>
          <a:prstGeom prst="straightConnector1">
            <a:avLst/>
          </a:prstGeom>
          <a:ln w="952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F3D1FC93-9D47-C770-9DCE-5532EC654A91}"/>
              </a:ext>
            </a:extLst>
          </p:cNvPr>
          <p:cNvSpPr txBox="1"/>
          <p:nvPr/>
        </p:nvSpPr>
        <p:spPr>
          <a:xfrm>
            <a:off x="11458859" y="2585957"/>
            <a:ext cx="51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12. </a:t>
            </a:r>
          </a:p>
        </p:txBody>
      </p:sp>
    </p:spTree>
    <p:extLst>
      <p:ext uri="{BB962C8B-B14F-4D97-AF65-F5344CB8AC3E}">
        <p14:creationId xmlns:p14="http://schemas.microsoft.com/office/powerpoint/2010/main" val="1713954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64F1-2970-D1EC-1F88-0E331ECE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16" y="63284"/>
            <a:ext cx="11614484" cy="1039960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3600" dirty="0"/>
              <a:t>Module 3:  Develop the software to control the “smart” bulb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0B407-F71F-65A9-69C8-BFACFD19D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701" y="1668052"/>
            <a:ext cx="4783731" cy="4351338"/>
          </a:xfrm>
        </p:spPr>
        <p:txBody>
          <a:bodyPr/>
          <a:lstStyle/>
          <a:p>
            <a:r>
              <a:rPr lang="en-US" dirty="0"/>
              <a:t>Prerequisites: </a:t>
            </a:r>
          </a:p>
          <a:p>
            <a:pPr lvl="1"/>
            <a:r>
              <a:rPr lang="en-US" dirty="0"/>
              <a:t>Download and install Visual studio code for Windows:</a:t>
            </a:r>
          </a:p>
          <a:p>
            <a:pPr lvl="2"/>
            <a:r>
              <a:rPr lang="en-US" dirty="0">
                <a:hlinkClick r:id="rId2"/>
              </a:rPr>
              <a:t>https://code.visualstudio.com/download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5FFFB-F0FA-7260-9192-1DF992050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460" y="1312269"/>
            <a:ext cx="6287134" cy="53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42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6BE9-34D8-FDBC-B181-CDF539C1C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9" y="153192"/>
            <a:ext cx="11891493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Download the smart bulb source code from GitHub: </a:t>
            </a:r>
            <a:r>
              <a:rPr lang="en-US" sz="4000" dirty="0">
                <a:hlinkClick r:id="rId2"/>
              </a:rPr>
              <a:t>https://github.com/mwcorley79/smartbulb</a:t>
            </a:r>
            <a:r>
              <a:rPr lang="en-US" sz="4000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D38A0-4476-6494-44DC-43EB0792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270" y="1690687"/>
            <a:ext cx="5437338" cy="4802187"/>
          </a:xfrm>
        </p:spPr>
        <p:txBody>
          <a:bodyPr/>
          <a:lstStyle/>
          <a:p>
            <a:endParaRPr lang="en-US" sz="2400" dirty="0"/>
          </a:p>
          <a:p>
            <a:r>
              <a:rPr lang="en-US" sz="2400" dirty="0"/>
              <a:t>Choose  “</a:t>
            </a:r>
            <a:r>
              <a:rPr lang="en-US" sz="2400" dirty="0" err="1"/>
              <a:t>Code”</a:t>
            </a:r>
            <a:r>
              <a:rPr lang="en-US" sz="2400" dirty="0" err="1">
                <a:sym typeface="Wingdings" panose="05000000000000000000" pitchFamily="2" charset="2"/>
              </a:rPr>
              <a:t></a:t>
            </a:r>
            <a:r>
              <a:rPr lang="en-US" sz="2400" dirty="0" err="1"/>
              <a:t>”Download</a:t>
            </a:r>
            <a:r>
              <a:rPr lang="en-US" sz="2400" dirty="0"/>
              <a:t> Zip”, and save the zip to the Desktop on the laptop</a:t>
            </a:r>
          </a:p>
          <a:p>
            <a:endParaRPr lang="en-US" sz="2400" dirty="0"/>
          </a:p>
          <a:p>
            <a:r>
              <a:rPr lang="en-US" sz="2400" dirty="0"/>
              <a:t>Extract the zip to the desktop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7D21-1FBA-BD9A-C89B-56DDE45F2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507" y="1870681"/>
            <a:ext cx="6036589" cy="46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92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35D2-FFEB-162C-FAC3-CFD79BDBF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9DD5-0D3B-2AF9-D64C-AE2DDB15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069" y="1690688"/>
            <a:ext cx="4540723" cy="489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650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92" y="0"/>
            <a:ext cx="10515600" cy="629594"/>
          </a:xfrm>
        </p:spPr>
        <p:txBody>
          <a:bodyPr>
            <a:normAutofit fontScale="90000"/>
          </a:bodyPr>
          <a:lstStyle/>
          <a:p>
            <a:r>
              <a:rPr lang="en-US" dirty="0"/>
              <a:t>Secure copy: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643" y="948296"/>
            <a:ext cx="64275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SCP to move the python script (representing the backend) to the Raspberry:  </a:t>
            </a:r>
            <a:r>
              <a:rPr lang="en-US" i="1" dirty="0">
                <a:solidFill>
                  <a:srgbClr val="0070C0"/>
                </a:solidFill>
              </a:rPr>
              <a:t>smartbulb.py</a:t>
            </a:r>
          </a:p>
          <a:p>
            <a:pPr lvl="1"/>
            <a:r>
              <a:rPr lang="en-US" dirty="0"/>
              <a:t>Interfaces through the GPIO header, to control the desk lamp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terminal (in Windows or in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start an SSH session with Raspberry Pi:</a:t>
            </a:r>
          </a:p>
          <a:p>
            <a:pPr lvl="3"/>
            <a:r>
              <a:rPr lang="en-US" sz="1800" dirty="0"/>
              <a:t>Enter command:  </a:t>
            </a:r>
            <a:r>
              <a:rPr lang="en-US" sz="1800" i="1" dirty="0">
                <a:solidFill>
                  <a:schemeClr val="accent1"/>
                </a:solidFill>
              </a:rPr>
              <a:t>ssh pi@{teamname}</a:t>
            </a:r>
            <a:r>
              <a:rPr lang="en-US" sz="1800" i="1" dirty="0" err="1">
                <a:solidFill>
                  <a:schemeClr val="accent1"/>
                </a:solidFill>
              </a:rPr>
              <a:t>pi.local</a:t>
            </a:r>
            <a:r>
              <a:rPr lang="en-US" sz="1800" i="1" dirty="0">
                <a:solidFill>
                  <a:schemeClr val="accent1"/>
                </a:solidFill>
              </a:rPr>
              <a:t>   </a:t>
            </a:r>
            <a:r>
              <a:rPr lang="en-US" sz="1800" dirty="0"/>
              <a:t>-  replace {teamname} with corresponding team name: example Team: “Viper”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dirty="0">
                <a:sym typeface="Wingdings" panose="05000000000000000000" pitchFamily="2" charset="2"/>
              </a:rPr>
              <a:t>Create a new folder to for the python script:</a:t>
            </a:r>
          </a:p>
          <a:p>
            <a:pPr lvl="5"/>
            <a:r>
              <a:rPr lang="en-US" dirty="0"/>
              <a:t>Issue the command:</a:t>
            </a:r>
          </a:p>
          <a:p>
            <a:pPr lvl="6"/>
            <a:r>
              <a:rPr lang="en-US" dirty="0">
                <a:solidFill>
                  <a:schemeClr val="accent6"/>
                </a:solidFill>
              </a:rPr>
              <a:t>mkdir ~/smartbulb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549D2-1E62-5D8D-9C94-D36E43CF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85" y="1189530"/>
            <a:ext cx="5304915" cy="32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8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894A8-6630-0411-FCAF-B161EAA1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Secure copy: </a:t>
            </a:r>
            <a:r>
              <a:rPr lang="en-US" dirty="0" err="1"/>
              <a:t>scp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E9240-EDAD-62F9-6E53-C9D57519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SCP to move the python script (representing the backend) to the Raspberry:  </a:t>
            </a:r>
            <a:r>
              <a:rPr lang="en-US" i="1" dirty="0">
                <a:solidFill>
                  <a:srgbClr val="0070C0"/>
                </a:solidFill>
              </a:rPr>
              <a:t>smartbulb.py</a:t>
            </a:r>
          </a:p>
          <a:p>
            <a:pPr lvl="1"/>
            <a:r>
              <a:rPr lang="en-US" dirty="0"/>
              <a:t>Interfaces through the GPIO header, to control the desk lamp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Open terminal (in Windows or in 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start an SSH session with Raspberry Pi:</a:t>
            </a:r>
          </a:p>
          <a:p>
            <a:pPr lvl="3"/>
            <a:r>
              <a:rPr lang="en-US" sz="1800" dirty="0"/>
              <a:t>Enter command:  </a:t>
            </a:r>
            <a:r>
              <a:rPr lang="en-US" sz="1800" i="1" dirty="0">
                <a:solidFill>
                  <a:schemeClr val="accent1"/>
                </a:solidFill>
              </a:rPr>
              <a:t>ssh pi@{teamname}</a:t>
            </a:r>
            <a:r>
              <a:rPr lang="en-US" sz="1800" i="1" dirty="0" err="1">
                <a:solidFill>
                  <a:schemeClr val="accent1"/>
                </a:solidFill>
              </a:rPr>
              <a:t>pi.local</a:t>
            </a:r>
            <a:r>
              <a:rPr lang="en-US" sz="1800" i="1" dirty="0">
                <a:solidFill>
                  <a:schemeClr val="accent1"/>
                </a:solidFill>
              </a:rPr>
              <a:t>   </a:t>
            </a:r>
            <a:r>
              <a:rPr lang="en-US" sz="1800" dirty="0"/>
              <a:t>-  replace {teamname} with corresponding team name: example Team: “Viper”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ssh  </a:t>
            </a:r>
            <a:r>
              <a:rPr 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pi@viperpi.local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pPr lvl="4"/>
            <a:r>
              <a:rPr lang="en-US" dirty="0">
                <a:sym typeface="Wingdings" panose="05000000000000000000" pitchFamily="2" charset="2"/>
              </a:rPr>
              <a:t>Create a new folder to for the python script:</a:t>
            </a:r>
          </a:p>
          <a:p>
            <a:pPr lvl="5"/>
            <a:r>
              <a:rPr lang="en-US" dirty="0"/>
              <a:t>Issue the command:</a:t>
            </a:r>
          </a:p>
          <a:p>
            <a:pPr lvl="6"/>
            <a:r>
              <a:rPr lang="en-US" dirty="0">
                <a:solidFill>
                  <a:schemeClr val="accent6"/>
                </a:solidFill>
              </a:rPr>
              <a:t>mkdir ~/smartbulb</a:t>
            </a:r>
            <a:endParaRPr lang="en-US" dirty="0"/>
          </a:p>
          <a:p>
            <a:pPr lvl="2"/>
            <a:r>
              <a:rPr lang="en-US" dirty="0"/>
              <a:t>Open another new terminal</a:t>
            </a:r>
          </a:p>
          <a:p>
            <a:pPr lvl="3"/>
            <a:r>
              <a:rPr lang="en-US" dirty="0"/>
              <a:t> Navigate “smartbulb”  project folder and issue the following command: </a:t>
            </a:r>
          </a:p>
          <a:p>
            <a:pPr lvl="4"/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scp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.\smart_bulb.py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username@ip-address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:~/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smart_bulb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lvl="2"/>
            <a:endParaRPr lang="en-US" dirty="0"/>
          </a:p>
          <a:p>
            <a:pPr lvl="1"/>
            <a:endParaRPr lang="en-US" i="1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CE46A-FAD5-8DB2-A206-5A81CE38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23" y="3429000"/>
            <a:ext cx="10174120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20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299B4-255E-E316-99FF-A34C926BD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python MQTT client on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D365F-AEB0-CDCE-E4DC-1D25CDB55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pip3 install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paho-mqtt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=1.6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6F883-5D61-4A81-471B-1B6ACEF3B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314" y="2963667"/>
            <a:ext cx="8926171" cy="2191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0BE2C-AFBF-84A7-88D4-152215179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991" y="4001294"/>
            <a:ext cx="9240540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61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4F050-B9E4-FDAD-CC92-62AE01881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07950"/>
            <a:ext cx="11620500" cy="96837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392C-229D-C1BA-20E6-8ED4AB8C8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4900613"/>
          </a:xfrm>
        </p:spPr>
        <p:txBody>
          <a:bodyPr/>
          <a:lstStyle/>
          <a:p>
            <a:r>
              <a:rPr lang="en-US" dirty="0"/>
              <a:t>What is a Raspberry PI?</a:t>
            </a:r>
          </a:p>
          <a:p>
            <a:pPr lvl="1"/>
            <a:r>
              <a:rPr lang="en-US" dirty="0">
                <a:hlinkClick r:id="rId2"/>
              </a:rPr>
              <a:t>https://www.youtube.com/watch?v=eZ74x6dVYes</a:t>
            </a:r>
            <a:endParaRPr lang="en-US" dirty="0"/>
          </a:p>
          <a:p>
            <a:pPr lvl="2"/>
            <a:r>
              <a:rPr lang="en-US" dirty="0"/>
              <a:t>Pi board comparison: </a:t>
            </a:r>
            <a:r>
              <a:rPr lang="en-US" dirty="0">
                <a:hlinkClick r:id="rId3"/>
              </a:rPr>
              <a:t>https://socialcompare.com/en/comparison/raspberrypi-models-comparison</a:t>
            </a:r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Raspberry Pi versus Arduino</a:t>
            </a:r>
          </a:p>
          <a:p>
            <a:pPr lvl="2"/>
            <a:r>
              <a:rPr lang="en-US" dirty="0">
                <a:hlinkClick r:id="rId4"/>
              </a:rPr>
              <a:t>https://webbylab.com/blog/arduino-vs-raspberry-pi-key-differences-comparison-table/</a:t>
            </a:r>
            <a:endParaRPr lang="en-US" dirty="0"/>
          </a:p>
          <a:p>
            <a:pPr lvl="3"/>
            <a:r>
              <a:rPr lang="en-US" dirty="0">
                <a:hlinkClick r:id="rId5"/>
              </a:rPr>
              <a:t>https://www.youtube.com/watch?v=p40OetppIDg</a:t>
            </a:r>
            <a:r>
              <a:rPr lang="en-US" dirty="0"/>
              <a:t> 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Raspberry Pi 5 (latest version)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US" dirty="0">
                <a:hlinkClick r:id="rId6"/>
              </a:rPr>
              <a:t>https://www.raspberrypi.com/news/introducing-raspberry-pi-5/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529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6F8AA-168C-1230-F4E7-97C08A58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(remove later)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219A7-714B-3722-E062-6DF295C2E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5" y="1436387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https://www.raspberrypi.com/for-home/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https://www.raspberrypi.com/for-in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https://www.youtube.com/watch?v=eZ74x6dVYes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https://www.youtube.com/watch?v=p40OetppIDg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https://randomnerdtutorials.com/getting-started-with-raspberry-pi/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https://socialcompare.com/en/comparison/raspberrypi-models-comparison</a:t>
            </a:r>
            <a:endParaRPr lang="en-US" dirty="0"/>
          </a:p>
          <a:p>
            <a:r>
              <a:rPr lang="en-US" dirty="0">
                <a:hlinkClick r:id="rId8"/>
              </a:rPr>
              <a:t>Let's Learn .NET - IoT (Internet of Things) (youtube.com)</a:t>
            </a:r>
            <a:r>
              <a:rPr lang="en-US" dirty="0"/>
              <a:t>  3:22 and 14:30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77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4069-5703-1BC0-0F11-BEBC9F394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245"/>
            <a:ext cx="12192000" cy="6873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Project Goal:  IoT “Smart” Light Bulb 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7692E3-5604-9B42-96B8-E2AC85C38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1" y="2352104"/>
            <a:ext cx="3225417" cy="34735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circuit board with wires&#10;&#10;Description automatically generated">
            <a:extLst>
              <a:ext uri="{FF2B5EF4-FFF2-40B4-BE49-F238E27FC236}">
                <a16:creationId xmlns:a16="http://schemas.microsoft.com/office/drawing/2014/main" id="{FF1C9184-E827-56FD-6975-D178AF6D2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356" y="2890806"/>
            <a:ext cx="4294643" cy="2497898"/>
          </a:xfrm>
          <a:prstGeom prst="rect">
            <a:avLst/>
          </a:prstGeom>
        </p:spPr>
      </p:pic>
      <p:pic>
        <p:nvPicPr>
          <p:cNvPr id="6" name="Picture 5" descr="A blue and orange logo&#10;&#10;Description automatically generated">
            <a:extLst>
              <a:ext uri="{FF2B5EF4-FFF2-40B4-BE49-F238E27FC236}">
                <a16:creationId xmlns:a16="http://schemas.microsoft.com/office/drawing/2014/main" id="{353A5E9E-1740-AD90-4D44-13A6C3F3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71" y="2469829"/>
            <a:ext cx="1135856" cy="1233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37836-C2C6-40F7-F2DE-0E195ADA284E}"/>
              </a:ext>
            </a:extLst>
          </p:cNvPr>
          <p:cNvSpPr txBox="1"/>
          <p:nvPr/>
        </p:nvSpPr>
        <p:spPr>
          <a:xfrm>
            <a:off x="6543351" y="2254932"/>
            <a:ext cx="243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Broker on RPi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757EFE9-9F77-F792-D61E-66960E77A194}"/>
              </a:ext>
            </a:extLst>
          </p:cNvPr>
          <p:cNvSpPr/>
          <p:nvPr/>
        </p:nvSpPr>
        <p:spPr>
          <a:xfrm>
            <a:off x="6978255" y="5886352"/>
            <a:ext cx="1135856" cy="8001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</a:t>
            </a:r>
          </a:p>
          <a:p>
            <a:pPr algn="ctr"/>
            <a:r>
              <a:rPr lang="en-US" dirty="0"/>
              <a:t>Backend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F9D8F3-5D75-D5D2-52B6-E31804ADE09A}"/>
              </a:ext>
            </a:extLst>
          </p:cNvPr>
          <p:cNvSpPr/>
          <p:nvPr/>
        </p:nvSpPr>
        <p:spPr>
          <a:xfrm>
            <a:off x="7252099" y="3347353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793FE6A-AD73-EFB0-09B1-4838C36FB112}"/>
              </a:ext>
            </a:extLst>
          </p:cNvPr>
          <p:cNvSpPr/>
          <p:nvPr/>
        </p:nvSpPr>
        <p:spPr>
          <a:xfrm rot="10800000">
            <a:off x="7255673" y="5245176"/>
            <a:ext cx="533400" cy="6000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BB59FB2-FA80-230C-77DC-BF332A4C9323}"/>
              </a:ext>
            </a:extLst>
          </p:cNvPr>
          <p:cNvCxnSpPr>
            <a:cxnSpLocks/>
            <a:stCxn id="6" idx="1"/>
            <a:endCxn id="17" idx="1"/>
          </p:cNvCxnSpPr>
          <p:nvPr/>
        </p:nvCxnSpPr>
        <p:spPr>
          <a:xfrm rot="10800000" flipH="1" flipV="1">
            <a:off x="6950871" y="3086572"/>
            <a:ext cx="27384" cy="3199829"/>
          </a:xfrm>
          <a:prstGeom prst="bentConnector3">
            <a:avLst>
              <a:gd name="adj1" fmla="val -1182625"/>
            </a:avLst>
          </a:prstGeom>
          <a:ln w="31750">
            <a:solidFill>
              <a:srgbClr val="92D05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78E12A6-81AF-7914-AB75-CD10406AAFDB}"/>
              </a:ext>
            </a:extLst>
          </p:cNvPr>
          <p:cNvSpPr txBox="1"/>
          <p:nvPr/>
        </p:nvSpPr>
        <p:spPr>
          <a:xfrm>
            <a:off x="4505920" y="5231831"/>
            <a:ext cx="1700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Bulb/”on”</a:t>
            </a:r>
          </a:p>
          <a:p>
            <a:r>
              <a:rPr lang="en-US" dirty="0"/>
              <a:t>Bulb/”off”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7E39F5-ADA9-D5D9-0C84-2F7F74859AD8}"/>
              </a:ext>
            </a:extLst>
          </p:cNvPr>
          <p:cNvCxnSpPr/>
          <p:nvPr/>
        </p:nvCxnSpPr>
        <p:spPr>
          <a:xfrm>
            <a:off x="3800475" y="2868375"/>
            <a:ext cx="3150395" cy="0"/>
          </a:xfrm>
          <a:prstGeom prst="straightConnector1">
            <a:avLst/>
          </a:prstGeom>
          <a:ln w="31750"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A8-E0C2-BB2D-441D-764E1A0530BA}"/>
              </a:ext>
            </a:extLst>
          </p:cNvPr>
          <p:cNvSpPr txBox="1"/>
          <p:nvPr/>
        </p:nvSpPr>
        <p:spPr>
          <a:xfrm>
            <a:off x="3982950" y="2511378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 in 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3FFEA-F559-AB96-E33D-59C1C5EE8BA9}"/>
              </a:ext>
            </a:extLst>
          </p:cNvPr>
          <p:cNvSpPr txBox="1"/>
          <p:nvPr/>
        </p:nvSpPr>
        <p:spPr>
          <a:xfrm>
            <a:off x="3804047" y="1626169"/>
            <a:ext cx="229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MQTT / Web sockets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90910F-D632-049E-940B-30986B7F71C3}"/>
              </a:ext>
            </a:extLst>
          </p:cNvPr>
          <p:cNvSpPr txBox="1"/>
          <p:nvPr/>
        </p:nvSpPr>
        <p:spPr>
          <a:xfrm>
            <a:off x="433391" y="5963236"/>
            <a:ext cx="3430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Bulb Web app: (based on HTML 5 CSS and JavaScript)</a:t>
            </a:r>
          </a:p>
        </p:txBody>
      </p:sp>
      <p:pic>
        <p:nvPicPr>
          <p:cNvPr id="9" name="Picture 8" descr="A black desk lamp with a flexible arm&#10;&#10;Description automatically generated">
            <a:extLst>
              <a:ext uri="{FF2B5EF4-FFF2-40B4-BE49-F238E27FC236}">
                <a16:creationId xmlns:a16="http://schemas.microsoft.com/office/drawing/2014/main" id="{593CC2BD-AE82-2E11-0549-732868278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345" y="1153853"/>
            <a:ext cx="1321593" cy="2033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31F926-767A-C076-3F1F-88122BF35C95}"/>
              </a:ext>
            </a:extLst>
          </p:cNvPr>
          <p:cNvSpPr txBox="1"/>
          <p:nvPr/>
        </p:nvSpPr>
        <p:spPr>
          <a:xfrm>
            <a:off x="4023417" y="2876635"/>
            <a:ext cx="2516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Message: </a:t>
            </a:r>
            <a:r>
              <a:rPr lang="en-US" i="1" dirty="0"/>
              <a:t>“on”/”off”</a:t>
            </a:r>
            <a:r>
              <a:rPr lang="en-US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FBECA-8024-8427-E66A-3279ADF6F29B}"/>
              </a:ext>
            </a:extLst>
          </p:cNvPr>
          <p:cNvSpPr txBox="1"/>
          <p:nvPr/>
        </p:nvSpPr>
        <p:spPr>
          <a:xfrm>
            <a:off x="3974453" y="4904563"/>
            <a:ext cx="270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</a:rPr>
              <a:t>Subscribe to  </a:t>
            </a:r>
            <a:r>
              <a:rPr lang="en-US" dirty="0"/>
              <a:t>topic: </a:t>
            </a:r>
            <a:r>
              <a:rPr lang="en-US" i="1" dirty="0"/>
              <a:t>Bulb/</a:t>
            </a:r>
            <a:r>
              <a:rPr lang="en-US" dirty="0"/>
              <a:t>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D7F79-A874-44E4-A276-C218A77559BE}"/>
              </a:ext>
            </a:extLst>
          </p:cNvPr>
          <p:cNvSpPr txBox="1"/>
          <p:nvPr/>
        </p:nvSpPr>
        <p:spPr>
          <a:xfrm>
            <a:off x="8141496" y="5963235"/>
            <a:ext cx="24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smart bulb logic running on RPi</a:t>
            </a:r>
          </a:p>
        </p:txBody>
      </p:sp>
    </p:spTree>
    <p:extLst>
      <p:ext uri="{BB962C8B-B14F-4D97-AF65-F5344CB8AC3E}">
        <p14:creationId xmlns:p14="http://schemas.microsoft.com/office/powerpoint/2010/main" val="287634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3815F-1D63-001A-BD9C-D99FA760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652" y="2244166"/>
            <a:ext cx="10968613" cy="1325563"/>
          </a:xfrm>
        </p:spPr>
        <p:txBody>
          <a:bodyPr/>
          <a:lstStyle/>
          <a:p>
            <a:r>
              <a:rPr lang="en-US" dirty="0"/>
              <a:t>Module 1: Provisioning the Raspberry Pi for Use</a:t>
            </a:r>
          </a:p>
        </p:txBody>
      </p:sp>
    </p:spTree>
    <p:extLst>
      <p:ext uri="{BB962C8B-B14F-4D97-AF65-F5344CB8AC3E}">
        <p14:creationId xmlns:p14="http://schemas.microsoft.com/office/powerpoint/2010/main" val="3004289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4082-12DB-11DD-17BB-483ED1EA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625" y="157307"/>
            <a:ext cx="10515600" cy="1325563"/>
          </a:xfrm>
        </p:spPr>
        <p:txBody>
          <a:bodyPr/>
          <a:lstStyle/>
          <a:p>
            <a:r>
              <a:rPr lang="en-US" dirty="0"/>
              <a:t>Install and Configure the Operating System (OS) and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9292-6D2C-F71F-C0B9-CCA025708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Download and Install Raspberry Pi OS using Raspberry Pi Imager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https://www.raspberrypi.com/software/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Insert micro-SD card  into USB card reader and run the imager tool. See screen shots below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7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3354</Words>
  <Application>Microsoft Office PowerPoint</Application>
  <PresentationFormat>Widescreen</PresentationFormat>
  <Paragraphs>354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Aptos</vt:lpstr>
      <vt:lpstr>Aptos Display</vt:lpstr>
      <vt:lpstr>Arial</vt:lpstr>
      <vt:lpstr>Arial Unicode MS</vt:lpstr>
      <vt:lpstr>Consolas</vt:lpstr>
      <vt:lpstr>Wingdings</vt:lpstr>
      <vt:lpstr>Office Theme</vt:lpstr>
      <vt:lpstr>(Raspberry) Pi Day</vt:lpstr>
      <vt:lpstr>Agenda  for Today…</vt:lpstr>
      <vt:lpstr>Project Goal:  Develop an IoT “Smart” Light Bulb Prototype using an ordinary desk lamp</vt:lpstr>
      <vt:lpstr>Project Goal:  IoT “Smart” Light Bulb Prototype</vt:lpstr>
      <vt:lpstr>Background</vt:lpstr>
      <vt:lpstr>Links (remove later)</vt:lpstr>
      <vt:lpstr>Project Goal:  IoT “Smart” Light Bulb Prototype</vt:lpstr>
      <vt:lpstr>Module 1: Provisioning the Raspberry Pi for Use</vt:lpstr>
      <vt:lpstr>Install and Configure the Operating System (OS) and Services</vt:lpstr>
      <vt:lpstr>Write the Operating System (OS) Image to the SD card</vt:lpstr>
      <vt:lpstr>Before you proceed, Make sure….</vt:lpstr>
      <vt:lpstr>Customize the Settings:</vt:lpstr>
      <vt:lpstr>Important!  Perform the next steps with the mentor</vt:lpstr>
      <vt:lpstr>These settings must be as specified, or your Pi will not be properly configured for the project</vt:lpstr>
      <vt:lpstr>Customize the Settings:</vt:lpstr>
      <vt:lpstr>Enable Secure Shell </vt:lpstr>
      <vt:lpstr>Customize the Settings:</vt:lpstr>
      <vt:lpstr>Wait for the OS image to be written to SD-card</vt:lpstr>
      <vt:lpstr>Start an SSH session with the Raspberry Pi</vt:lpstr>
      <vt:lpstr>Run the Raspberry Pi configuration tool to configure the services </vt:lpstr>
      <vt:lpstr>Select Configure the Interfaces:</vt:lpstr>
      <vt:lpstr>Enable SSH, VNC, and I2C</vt:lpstr>
      <vt:lpstr>Setup VNC viewer laptop PC </vt:lpstr>
      <vt:lpstr>Establish a VNC session with Raspberry PI </vt:lpstr>
      <vt:lpstr>Established VNC session:   a remote desktop experience, without the need for physical monitor and keyboard/mouse peripherals   </vt:lpstr>
      <vt:lpstr>MQTT Protocol is required enable communication between the web (user) interface and the Raspberry PI </vt:lpstr>
      <vt:lpstr>Install Mosquitto MQTT Broker on Raspberry PI </vt:lpstr>
      <vt:lpstr>MQTT Broker configuration:   websockets </vt:lpstr>
      <vt:lpstr>Interlude:   Short Linux Primer </vt:lpstr>
      <vt:lpstr>Linux Command Line </vt:lpstr>
      <vt:lpstr>Module 2: Prototyping the IoT “Smart bulb” device </vt:lpstr>
      <vt:lpstr>40-pin GPIO (general purpose input/output) Header Overview</vt:lpstr>
      <vt:lpstr>PowerPoint Presentation</vt:lpstr>
      <vt:lpstr>Breadboard</vt:lpstr>
      <vt:lpstr>5v Relay Board Relay Module 1 Channel </vt:lpstr>
      <vt:lpstr>Resistor</vt:lpstr>
      <vt:lpstr>LED and Button Switch </vt:lpstr>
      <vt:lpstr>“Smart” bulb device (Fritzing circuit design) concept</vt:lpstr>
      <vt:lpstr>Completed “Smart” bulb device (hardware prototype)</vt:lpstr>
      <vt:lpstr>“Smart” bulb device (concept versus prototype)</vt:lpstr>
      <vt:lpstr>Attach the T-Cobbler (GPIO expander to the breadboard)</vt:lpstr>
      <vt:lpstr>Construct the device (electronic circuit):</vt:lpstr>
      <vt:lpstr> Module 3:  Develop the software to control the “smart” bulb</vt:lpstr>
      <vt:lpstr>Download the smart bulb source code from GitHub: https://github.com/mwcorley79/smartbulb </vt:lpstr>
      <vt:lpstr>PowerPoint Presentation</vt:lpstr>
      <vt:lpstr>Secure copy: scp</vt:lpstr>
      <vt:lpstr>Secure copy: scp</vt:lpstr>
      <vt:lpstr>Install the python MQTT client on Raspberry 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Corley</dc:creator>
  <cp:lastModifiedBy>Mike Corley</cp:lastModifiedBy>
  <cp:revision>63</cp:revision>
  <dcterms:created xsi:type="dcterms:W3CDTF">2024-02-10T17:19:41Z</dcterms:created>
  <dcterms:modified xsi:type="dcterms:W3CDTF">2024-02-22T19:22:57Z</dcterms:modified>
</cp:coreProperties>
</file>